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7" r:id="rId2"/>
    <p:sldId id="258" r:id="rId3"/>
    <p:sldId id="266" r:id="rId4"/>
    <p:sldId id="267" r:id="rId5"/>
    <p:sldId id="26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302" r:id="rId16"/>
    <p:sldId id="278" r:id="rId17"/>
    <p:sldId id="288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7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2C2A6B2-EE30-40DF-9480-6BE9F2E51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AC68F33-8274-485A-AF3E-44B663154E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6320FCC9-ECDD-4A7B-A8D0-B77164A58CA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584F61DF-CD04-4FE7-9947-7421276BB0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40DBEB30-8C16-4FEB-8A3B-5FB966F19A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BEAB3E38-5F06-49B1-9E59-F9339254E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5F10F003-89D2-4133-B027-9C62D727646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C1C7DCA8-D820-4B7E-8D20-90CE15551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57DA0D12-C1B9-4D89-8697-C558D7198019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074542E9-BAA1-45BE-88B0-F4B3FE680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4A35891-B57E-407F-AF0C-EA8916225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1BB2666F-9CD9-4A0C-B7F6-5B08E68F1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7B6C3EFA-779F-4607-95EA-21825378F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58CBFF50-667F-4333-9D6A-8AF4FFF3D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24D030EB-A979-4983-8502-335E504EC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36B3B621-1503-40AC-AAA7-B62A4114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B2C05EFC-A8BA-4C3C-9B4A-56E1707EF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97B5AF61-A110-4C26-9B89-C60DE32D8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A570987E-268F-4169-A5B1-B1EC738F9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28289150-9766-4A6A-B620-566E0EF6B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75C97030-B25D-4748-B9A8-F343F4DC9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99AFD239-9453-4D78-B63C-8EE6C2EE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1586850D-C191-461B-8D3C-8C4CBBDD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5EF639B6-B116-41D2-9C04-CF951B677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6D3E4399-8052-4974-9810-FE561CB8A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B34A8653-1111-4EB9-9E19-F5C27F81C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82054448-F645-4B5A-AA78-A02A21E08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4BFCC7B-2880-4875-8D66-0D30A04FD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70BAFCB0-341B-4A1F-A686-E5E3F6234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B3A6886-7B81-4C1B-8281-3510B63B5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9A31E82C-D1F4-40C6-91A7-12D801FA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04A6C225-B3E0-4C9E-B832-E236E5725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F695352-5B7A-4794-B3CD-858FA781E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08D60D9B-5024-4CBC-9905-8E946280F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33BBDDA-0AC1-48C6-988E-44514FAF4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091139A2-7329-4119-B0DA-0D600FD13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8E2693CB-F3CE-4B8D-A1FB-F5ABB6E5F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7DCB1C15-FEF1-4649-A07D-56AEB6C20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57A2550B-04AC-4D3F-8A9A-087AD41CA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506DE25-4EDC-4E3E-AD00-9468B072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82A513D2-9C5D-466F-A199-9241826B4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22DC02D-EB81-446C-8557-F899330A6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5574AD74-D476-4E85-913E-8F10A7F29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75063409-ED15-4668-B352-17BFAD03A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33D35-F5B9-4243-B463-8464E78B3C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359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D98B8D-004A-4F37-9326-5C3AF56E0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3B72D4-6D11-4EF6-8EA4-682E291A3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34D806A-0DF0-4DCF-95BF-D1831F859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07576-27D3-431E-994E-AD71C57A02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945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2EAF53-B1D7-4205-BC0B-6C7CF8FF8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F1EFF6-97DA-4441-9D44-8F4CF72B6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22E2AD1-9E55-4A93-A762-F196BC78E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2E1FD-1575-4904-93F1-569279BC5F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369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3590AD-2B23-4904-968F-674250708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8ED0A2-C3F8-473B-A923-63E1839A7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C9290C6-63BB-46D0-BC48-C1C4A800F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B22FB-5810-4C10-B87F-8F4748637D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58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73326F-3967-4A2D-8D80-D895B7D3F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E193CA-453A-4A32-AB66-61C2569AC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4A3149-37F2-4356-8D67-1F6DC7555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7BB67-55DC-447A-99E2-60C15266C5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82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6F71DE-585C-43B7-9797-5FD9B17B2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5F032-EE5B-4777-AD48-A6B7035DBF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132344-EC92-4B74-8B99-A665DCD35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7EE57-A382-4E0E-B244-E0522B4113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134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AB75676-243E-4829-BCA5-DFCA45BB5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FAFD246-AFBA-4B19-A95F-CCA780B05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0DB68AA-6F64-4E6E-8538-8C414A0810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2D4E6-5E3C-42DB-A797-B51CC3A2E9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003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864C54-A5FD-48D1-8F80-41D0E5F0D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130BCF-DC17-44F6-94F5-BEBE372C0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0E0C59-DBD8-458C-B71D-09C2F8B28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B370C-892C-470E-8C7B-896592EC6C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51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DFA0977-69D0-4BF8-B340-923BBF8B11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86F8161-9E11-418E-815A-042FCAC9E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EB2936C-9AE1-4A10-85F6-A7A9B4B23E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A0045-C31B-4494-AC43-0B4D8C6F23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031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4AD05F-819B-41BE-BD8D-5E01C6C0B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106877-8AF9-4B71-846F-C5B1AB0B0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B52803E-2D88-430E-97DD-B4BE42213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F67D-0760-4E02-B6D0-7F5A89BDE9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22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B064FC-1EF9-4BF6-B2E7-946A66DEC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8C6A6C-D41B-41E0-B128-C43F1C497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9AAAF6-6F91-4941-A5E3-47D028DF2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0212F-0D08-4429-9FDB-B7BCBCC187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925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A534579-1167-4B9E-847B-E0F20D877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59C450-2AD5-4533-88C9-A980BDD21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29C905-99EA-4E01-919C-0D7A76582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FB21BA8-DC45-4B63-A548-9F0EF4CE1A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9F63062-BDB8-42B6-B652-310E5F5688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3DADFC8-3F4C-48F4-9387-61D7A6CC55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6012FEAC-B395-4386-A74D-E8A9A058E531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8D3F5942-BC7C-42CE-B623-660219C1C90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3DCCDF1B-3981-4F35-9D24-6BEC3A20E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46E9B66F-1389-40E6-A684-FFD4CB319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8B1EEB10-62CC-4706-995E-CB4BCAA6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44A33540-CA1C-4BF6-A949-626C40D3E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D4F98B0F-D649-4A23-8B3F-2A7818CA1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74DF0EEC-EFF6-46B4-9AEE-65601BDD8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90ED0C02-1E2C-4135-A193-8A860AD13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6FEC4B1A-962B-4EAB-B927-96138B4EF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737BBC7F-A6AA-44F4-B3DF-07C7F06F5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16C0692B-4EC0-4449-8333-044328DDB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5F1E1E75-BA79-499B-A1AE-13DA5941D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40D5ABE8-35F5-460F-8669-26FAA364F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9E1D6F07-65EF-4711-A9A5-082411567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E39ABE9-2664-46E1-94BC-A217C1468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717D9715-0430-4E6B-B11A-62C8437E9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C94593A-8833-4096-8203-F0B552033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00592F12-C05C-44B6-983C-D344C8CC3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30B1B650-B1AD-4BC4-AFFE-7DDC8ED23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94F4EB8E-F367-4D87-B583-3AA9A51E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0E0686B9-BBE1-4E76-9C4F-CFDA2B603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A29CBB62-CE89-4B00-A67B-CEC7F59F6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3077A27D-4087-4269-A347-C4B7E0493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96B624A1-E4EA-4CA0-AA90-557A2848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9C079D50-004B-44B9-9499-396F215BF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1164FE82-0E6B-4CA5-97F9-0B9995DE3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19F9F8CA-AA92-459B-8CD8-5DAE66EB6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7E790185-9DFE-4441-B6C5-B084C21A8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CA4E7772-C3AC-468E-81FD-FA9453022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977A2FA1-AB4F-4751-9E82-5313EE563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AC6C9A37-86D2-4291-92C4-FF40A679C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5AA95E88-418E-41AE-8C70-6B111A83E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56E282-674E-419E-9EA4-91035D0D9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ADD4A865-3B03-443D-A939-4F7251C0A4EC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FAA445D-44E9-4568-A12D-12FFF32C1C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772400" cy="1143000"/>
          </a:xfrm>
        </p:spPr>
        <p:txBody>
          <a:bodyPr/>
          <a:lstStyle/>
          <a:p>
            <a:pPr algn="l" eaLnBrk="1" hangingPunct="1"/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四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‧IP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位址分析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749433A-7EC3-4268-9F18-8F98A4E81B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997200"/>
            <a:ext cx="6840537" cy="3095625"/>
          </a:xfrm>
        </p:spPr>
        <p:txBody>
          <a:bodyPr/>
          <a:lstStyle/>
          <a:p>
            <a:pPr marL="609600" indent="-609600" algn="l" eaLnBrk="1" hangingPunct="1"/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目的：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子網路切割（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Netmask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）方式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BB0CA288-DF02-4248-9196-77D6B4D8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ED767FB-ED97-44BA-8EBE-7D403A679D64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10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3C0EB5-D2B4-4D73-9386-9AB487B0E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D1AB147-3432-4A39-A2F0-EF110A8CB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位址原本就十分寶貴，如果依上述中華電信企業用戶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5 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位址制，則以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Class C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為例將產生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(2</a:t>
            </a:r>
            <a:r>
              <a:rPr lang="en-US" altLang="zh-TW" sz="26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1)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32×5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93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個浪費掉的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位址，是否十分可惜呢？原因是如果不採用子網路，而直接分配的話，那麼代表是相同網路區段，也就是說別人可以利用封包擷取軟體捕抓別的企業內部資訊，或者是無法適當隔離廣播封包，所以讀者可檢查一下自己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ADSL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下的網路遮罩，一般均是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255.255.255.0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，所以網路芳鄰上可是熱鬧得很，但是不可動邪念，否則有觸法之虞！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566839AF-5F5B-492C-9489-D0D06903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6097FF1-B121-4E0B-A100-B5D040404301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11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03EBFE2-5456-4FCA-92D2-4FDC77631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B49A728-782F-4024-AC73-3AE7B01A2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在網際網路間將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封包傳送到目的節點的過程，稱為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路由，除非是在同一個網路區段內的兩個節點互傳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封包，否則在傳送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封包時，必然會歷經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路由的過程。</a:t>
            </a:r>
          </a:p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詳細的路由器原理和操作說明，將會在陸續的實驗中討論，在此我們僅探討網路遮罩在取得網路號的重要性。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3E4570C3-4618-42DC-A17B-D01BC54B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F685B2E-4EAF-420F-A50B-A93DDCD67C78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12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6CDBAE-F960-429C-A019-A30256278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3B24EBA-555B-43F2-9938-B9736BA23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執行「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route print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」指令，顯示目前的路由表</a:t>
            </a:r>
          </a:p>
          <a:p>
            <a:pPr eaLnBrk="1" hangingPunct="1"/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由結果可知電腦中有多少個網路介面，那麼如果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封包要和其他網路裝置連繫，它要往哪一個介面送呢？答案是要經過路由表的判斷。路由表的欄位會因製造廠商及規格而有差異，不過基本上會有以下欄位：</a:t>
            </a:r>
          </a:p>
          <a:p>
            <a:pPr lvl="1" eaLnBrk="1" hangingPunct="1"/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Network Destination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（網路目的位址）</a:t>
            </a:r>
          </a:p>
          <a:p>
            <a:pPr lvl="1" eaLnBrk="1" hangingPunct="1"/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Netmask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（網路遮罩）</a:t>
            </a:r>
          </a:p>
          <a:p>
            <a:pPr lvl="1" eaLnBrk="1" hangingPunct="1"/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Gateway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（閘道器）</a:t>
            </a:r>
          </a:p>
          <a:p>
            <a:pPr lvl="1" eaLnBrk="1" hangingPunct="1"/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Interface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（介面）</a:t>
            </a:r>
          </a:p>
          <a:p>
            <a:pPr lvl="1" eaLnBrk="1" hangingPunct="1"/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Metric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（成本）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9553BE90-F1CF-40AB-9C5A-5651A924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D087E81-B2FC-4720-B901-51D059830B01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13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BE3EAB4-EB80-41EC-980F-D43BAD930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855FF1D-D873-4EAA-93AF-3C5B79BA6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一般路由表的判斷準則是由上而下，不過在微軟環境中則為由下而上。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假定要和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192.192.73.111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的裝置連繫，首先自路由表取出第一條規則：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en-US" altLang="zh-TW" sz="210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255.255.255.255 255.255.255.255 192.192.73.46 192.192.73.46 1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然後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192.192.73.111 mask(and) 255.255.255.255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Netmask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）結果為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192.192.73.111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，然後跟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255.255.255.255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Network Destination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）比較，結果不符，再取出下一條規則重複上述步驟。如果相符合，如下規則：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en-US" altLang="zh-TW" sz="210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192.192.73.0 255.255.255.128 192.192.73.46 192.192.73.46 20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192.192.73.111 mask(and) 255.255.255.128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Netmask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）結果為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192.192.73.0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，然後跟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192.192.73.0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Network Destination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）相符合，則透過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192.192.73.46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Interface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）往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192.192.73.46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Gateway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）發送，由於此時介面和閘道器位址相同代表是在同一網路區段中，不需往外發送，直接啟動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ARP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（實驗</a:t>
            </a:r>
            <a:r>
              <a:rPr lang="en-US" altLang="zh-TW" sz="21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zh-TW" altLang="en-US" sz="2100">
                <a:latin typeface="Times New Roman" panose="02020603050405020304" pitchFamily="18" charset="0"/>
                <a:ea typeface="標楷體" panose="03000509000000000000" pitchFamily="65" charset="-120"/>
              </a:rPr>
              <a:t>）連線。</a:t>
            </a:r>
          </a:p>
          <a:p>
            <a:pPr eaLnBrk="1" hangingPunct="1">
              <a:lnSpc>
                <a:spcPct val="80000"/>
              </a:lnSpc>
            </a:pPr>
            <a:endParaRPr lang="en-US" altLang="zh-TW" sz="21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A9D341C-5C13-44FD-A8A1-F4609E29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C9EF2FB0-8344-4A5D-97AC-06053DEF0EA2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14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8BD6DDC-7255-4F7F-BDB9-3D9EB6ECD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CD69370-A2D8-452C-A17B-F37E51675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假定要和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72.14.235.104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www.google.com.tw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）的裝置連繫，相同的步驟，但是逐一由下而上判斷均無相符合，直到最上一條規則：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en-US" altLang="zh-TW" sz="260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0.0.0.0 0.0.0.0 192.192.73.126 192.192.73.46 20</a:t>
            </a:r>
          </a:p>
          <a:p>
            <a:pPr eaLnBrk="1" hangingPunct="1"/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由於任何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位址和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0 . 0 . 0 . 0 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做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mask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運算， 結果均為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0 . 0 . 0 . 0 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， 所以此時稱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192.192.73.126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為預設閘道器（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Default Gateway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），接下來透過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192.192.73.46 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往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192.192.73.126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Gateway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）發送，所以應明白當和不同網路區段作連線時，並非直接透過</a:t>
            </a:r>
            <a:r>
              <a:rPr lang="en-US" altLang="zh-TW" sz="26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600">
                <a:latin typeface="Times New Roman" panose="02020603050405020304" pitchFamily="18" charset="0"/>
                <a:ea typeface="標楷體" panose="03000509000000000000" pitchFamily="65" charset="-120"/>
              </a:rPr>
              <a:t>連線，而是丟給預設閘道器，由它去負責連線。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2E0504-6047-4E42-90D1-7C2A71F8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976455C-3715-4CA4-A02A-58A4D8C6C363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15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0951B74-4989-49D3-BA57-CA4C10D13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靜態繞送（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Static Route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010E7D1-8B03-4958-A88E-886BDA76C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給個簡單的問題，如果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ping 127.100.100.100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結果會如何呢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?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為何會是回應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127.0.0.1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，請讀者想看看。</a:t>
            </a:r>
          </a:p>
        </p:txBody>
      </p:sp>
      <p:pic>
        <p:nvPicPr>
          <p:cNvPr id="17413" name="Picture 4" descr="route2">
            <a:extLst>
              <a:ext uri="{FF2B5EF4-FFF2-40B4-BE49-F238E27FC236}">
                <a16:creationId xmlns:a16="http://schemas.microsoft.com/office/drawing/2014/main" id="{C70AB20C-B60D-4C41-8053-A720CFF97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81300"/>
            <a:ext cx="509587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25C9360-5C4B-4223-8058-710EEB3C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7A086D49-BA7F-4370-8778-C19A059CC27B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16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4B542BE-6296-4CB9-979D-D795C2E07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實驗方法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1671B61-CA77-4C36-9845-D5AF7B7BA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latin typeface="Times New Roman" panose="02020603050405020304" pitchFamily="18" charset="0"/>
                <a:ea typeface="標楷體" panose="03000509000000000000" pitchFamily="65" charset="-120"/>
              </a:rPr>
              <a:t>請檢視自身IP位址的環境和路由表</a:t>
            </a:r>
          </a:p>
          <a:p>
            <a:pPr lvl="1" eaLnBrk="1" hangingPunct="1"/>
            <a:r>
              <a:rPr lang="en-US" altLang="en-US" sz="3000">
                <a:latin typeface="Times New Roman" panose="02020603050405020304" pitchFamily="18" charset="0"/>
                <a:ea typeface="標楷體" panose="03000509000000000000" pitchFamily="65" charset="-120"/>
              </a:rPr>
              <a:t>ipconfig/all</a:t>
            </a:r>
          </a:p>
          <a:p>
            <a:pPr lvl="1" eaLnBrk="1" hangingPunct="1"/>
            <a:r>
              <a:rPr lang="en-US" altLang="en-US" sz="3000">
                <a:latin typeface="Times New Roman" panose="02020603050405020304" pitchFamily="18" charset="0"/>
                <a:ea typeface="標楷體" panose="03000509000000000000" pitchFamily="65" charset="-120"/>
              </a:rPr>
              <a:t>route print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38FC342-EB18-4BDC-9434-C06401A9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D6544C08-9123-4323-91DB-6FDD1771FB53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17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47C0A0E-6E17-407F-B615-3F50FB52E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學習評量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846542F-2BAE-45DB-8E7F-16EAA4120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請寫出底下的子網路、廣播位址與有效的主機範圍：</a:t>
            </a:r>
          </a:p>
          <a:p>
            <a:pPr marL="1370013" lvl="3" indent="-381000" eaLnBrk="1" hangingPunct="1">
              <a:buFont typeface="Wingdings" panose="05000000000000000000" pitchFamily="2" charset="2"/>
              <a:buNone/>
            </a:pPr>
            <a:r>
              <a:rPr lang="en-US" altLang="zh-TW" sz="1700">
                <a:latin typeface="Times New Roman" panose="02020603050405020304" pitchFamily="18" charset="0"/>
                <a:ea typeface="標楷體" panose="03000509000000000000" pitchFamily="65" charset="-120"/>
              </a:rPr>
              <a:t>(a)192.168.1.10/26</a:t>
            </a:r>
          </a:p>
          <a:p>
            <a:pPr marL="1370013" lvl="3" indent="-381000" eaLnBrk="1" hangingPunct="1">
              <a:buFont typeface="Wingdings" panose="05000000000000000000" pitchFamily="2" charset="2"/>
              <a:buNone/>
            </a:pPr>
            <a:r>
              <a:rPr lang="en-US" altLang="zh-TW" sz="1700">
                <a:latin typeface="Times New Roman" panose="02020603050405020304" pitchFamily="18" charset="0"/>
                <a:ea typeface="標楷體" panose="03000509000000000000" pitchFamily="65" charset="-120"/>
              </a:rPr>
              <a:t>(b)10.0.0.1/22</a:t>
            </a:r>
          </a:p>
          <a:p>
            <a:pPr marL="1370013" lvl="3" indent="-381000" eaLnBrk="1" hangingPunct="1">
              <a:buFont typeface="Wingdings" panose="05000000000000000000" pitchFamily="2" charset="2"/>
              <a:buNone/>
            </a:pPr>
            <a:r>
              <a:rPr lang="en-US" altLang="zh-TW" sz="1700">
                <a:latin typeface="Times New Roman" panose="02020603050405020304" pitchFamily="18" charset="0"/>
                <a:ea typeface="標楷體" panose="03000509000000000000" pitchFamily="65" charset="-120"/>
              </a:rPr>
              <a:t>(c)172.16.1.100/25</a:t>
            </a:r>
          </a:p>
          <a:p>
            <a:pPr marL="1370013" lvl="3" indent="-381000" eaLnBrk="1" hangingPunct="1">
              <a:buFont typeface="Wingdings" panose="05000000000000000000" pitchFamily="2" charset="2"/>
              <a:buNone/>
            </a:pPr>
            <a:r>
              <a:rPr lang="en-US" altLang="zh-TW" sz="1700">
                <a:latin typeface="Times New Roman" panose="02020603050405020304" pitchFamily="18" charset="0"/>
                <a:ea typeface="標楷體" panose="03000509000000000000" pitchFamily="65" charset="-120"/>
              </a:rPr>
              <a:t>(d)192.168.10.30/27</a:t>
            </a:r>
          </a:p>
          <a:p>
            <a:pPr marL="1370013" lvl="3" indent="-381000" eaLnBrk="1" hangingPunct="1">
              <a:buFont typeface="Wingdings" panose="05000000000000000000" pitchFamily="2" charset="2"/>
              <a:buNone/>
            </a:pPr>
            <a:r>
              <a:rPr lang="en-US" altLang="zh-TW" sz="1700">
                <a:latin typeface="Times New Roman" panose="02020603050405020304" pitchFamily="18" charset="0"/>
                <a:ea typeface="標楷體" panose="03000509000000000000" pitchFamily="65" charset="-120"/>
              </a:rPr>
              <a:t>(e)172.16.1.200/29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假定有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個子網路，每個子網路至少需要有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20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部主機，請問子網路遮罩設定為何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﹖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何謂無級別跨網路繞送（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Classless Inter-Domain Routing, CIDR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﹖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何謂變動長度之子網路遮罩（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Variable length Subnet Mask, VLSM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CFB192B6-DC8E-4FA9-8E05-486908D3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9871A9B3-2228-4F14-ABC6-DF5713B396D3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2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4A93720-3049-430F-9F2C-BBF4B4E71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200">
                <a:ea typeface="標楷體" panose="03000509000000000000" pitchFamily="65" charset="-120"/>
              </a:rPr>
              <a:t>背景資料</a:t>
            </a:r>
            <a:r>
              <a:rPr lang="zh-TW" altLang="en-US"/>
              <a:t>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4AD8D97-4C59-4BDC-A726-75782459A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49825"/>
          </a:xfrm>
        </p:spPr>
        <p:txBody>
          <a:bodyPr/>
          <a:lstStyle/>
          <a:p>
            <a:pPr eaLnBrk="1" hangingPunct="1"/>
            <a:r>
              <a:rPr lang="zh-TW" altLang="zh-TW" sz="2800">
                <a:latin typeface="Times New Roman" panose="02020603050405020304" pitchFamily="18" charset="0"/>
                <a:ea typeface="標楷體" panose="03000509000000000000" pitchFamily="65" charset="-120"/>
              </a:rPr>
              <a:t>IP在設計最初時，著眼於當時計算機的效能和數量，制定了Class A、B、C、D、E五個分類網路規模，其中Class A、B、C用於Unicast供一般網路裝置使用，Class D用於Multicast，Class E保留為日後發展用。</a:t>
            </a:r>
          </a:p>
          <a:p>
            <a:pPr eaLnBrk="1" hangingPunct="1"/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</a:rPr>
              <a:t>看似完美的分配，到後來演變成因位址分配不均而產生位址不足的問題。</a:t>
            </a:r>
          </a:p>
          <a:p>
            <a:pPr eaLnBrk="1" hangingPunct="1"/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</a:rPr>
              <a:t>為了解決這個問題，同時兼顧計算機的處理能力，引進遮罩（</a:t>
            </a:r>
            <a:r>
              <a:rPr lang="en-US" altLang="zh-TW" sz="2800">
                <a:latin typeface="Times New Roman" panose="02020603050405020304" pitchFamily="18" charset="0"/>
                <a:ea typeface="標楷體" panose="03000509000000000000" pitchFamily="65" charset="-120"/>
              </a:rPr>
              <a:t>Mask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</a:rPr>
              <a:t>）技術， 可以讓網路管理人員在內部網路中自行切割網路， 稱為子網路（</a:t>
            </a:r>
            <a:r>
              <a:rPr lang="en-US" altLang="zh-TW" sz="2800">
                <a:latin typeface="Times New Roman" panose="02020603050405020304" pitchFamily="18" charset="0"/>
                <a:ea typeface="標楷體" panose="03000509000000000000" pitchFamily="65" charset="-120"/>
              </a:rPr>
              <a:t>Subnet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</a:rPr>
              <a:t>）。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DC9277B3-86CF-4996-9AE1-01E721BF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7168F029-D905-497C-8397-013CD7DE948E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3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BF86ED6-1CF7-4AC4-A695-17B08E6BC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子網路切割的優點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6524EF4-ACBC-4BE9-AC2B-A596A1A89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彈性分配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位址：可將分配到的類別網路切割成規模較小的子網路，再分配給多個實體網路，增加網路使用的彈性。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降低網路規模：這是可彈性分配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位址的結果，而且可以減少封包不必要的碰撞，最佳化網路效能。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分層管理：不同的子網路可定義不同的管理法則，網路中出現問題時，跟規模大的網路相比，比較容易能在一群較小型、互相連結之網路中發現問題產生處，並隔離有問題的網路。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1A0448C1-4B98-455F-A2E9-55132263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3D263D7-7D19-4095-96CF-01B83364DE85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4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85B716D-1F15-449C-AE07-401CC6300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347B361-D971-4BCB-BC24-17753FE5B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的原意是面具或口罩，在網路專業術語中翻譯成「遮罩」，結合網路成為網路遮罩（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Network mask⇔Netmask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）。</a:t>
            </a:r>
          </a:p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遮罩技術相當簡單，使用的原理僅是數位邏輯中的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AND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運算而已！現在讓我們好好檢視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x•y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的真值表，當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時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，當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時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，所以當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的意思就是不讓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經過，也就是「遮罩」；當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時，則讓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順利經過。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E90FCC-2F84-4EE5-9952-86B95C54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27D9C50B-DC72-4F55-A08E-77FA4A908A44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5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602FE37-2A70-4EDC-83AC-25750D555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DDEDDC9-5AB2-4185-9D37-06596ED54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 eaLnBrk="1" hangingPunct="1"/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網路遮罩，主要是在告訴網路設備，位址中的哪個部分是網路欄位，哪一部分是主機號碼，子網路遮罩長度是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32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位元，有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個位元組，跟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位址完全一樣，必須由連續的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，加上連續的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所組成，一般轉成十進位以方便閱讀。在進行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位址劃分時，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和網路遮罩都必須一塊使用，例如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220.135.29.36 255.255.255.248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，也可這樣表示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220.135.29.36/29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，「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」後面的數字「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」代表 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Subnet Mask 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中「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</a:rPr>
              <a:t>」的數目。</a:t>
            </a:r>
          </a:p>
          <a:p>
            <a:pPr eaLnBrk="1" hangingPunct="1"/>
            <a:endParaRPr lang="en-US" altLang="zh-TW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7173" name="Picture 4" descr="Image1">
            <a:extLst>
              <a:ext uri="{FF2B5EF4-FFF2-40B4-BE49-F238E27FC236}">
                <a16:creationId xmlns:a16="http://schemas.microsoft.com/office/drawing/2014/main" id="{72EB215D-A7DF-4228-8B00-9CB189CF0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329113"/>
            <a:ext cx="4570413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89C0D43F-D657-47DD-BEA6-D0BE36D0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5CBD33E6-00CB-49E3-8BD1-A96F53A08595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6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A04DDD4-5626-4BD8-AE40-2DEA23377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C47A801-AD35-438E-8056-617BEE5E9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當使用分等級的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位址時，也可以使用預設的網路遮罩：</a:t>
            </a:r>
          </a:p>
          <a:p>
            <a:pPr lvl="1" eaLnBrk="1" hangingPunct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A Class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是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255.0.0.0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/8</a:t>
            </a:r>
          </a:p>
          <a:p>
            <a:pPr lvl="1" eaLnBrk="1" hangingPunct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B Class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是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255.255.0.0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/16</a:t>
            </a:r>
          </a:p>
          <a:p>
            <a:pPr lvl="1" eaLnBrk="1" hangingPunct="1"/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C Class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的則是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255.255.255.0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/24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DC5A6916-1578-4021-B384-B49F08276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CC9609D-709B-46D0-972E-34B7EE0DF285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7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CB60DE7-72F0-4F87-87B7-71816B348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Class C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網路可能切割</a:t>
            </a: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Subnet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的方式</a:t>
            </a:r>
          </a:p>
        </p:txBody>
      </p:sp>
      <p:pic>
        <p:nvPicPr>
          <p:cNvPr id="9220" name="Picture 4" descr="Image2">
            <a:extLst>
              <a:ext uri="{FF2B5EF4-FFF2-40B4-BE49-F238E27FC236}">
                <a16:creationId xmlns:a16="http://schemas.microsoft.com/office/drawing/2014/main" id="{55D6F66D-CEBD-4A6E-844B-EE2C6EFB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8208962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26DC2E-0095-4C03-A096-4F578BB2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61494D8-CFA4-406E-88D3-85C3D4E38243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8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441CDDA-B47E-41C8-A143-769B2D0EA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A59663F-3FA8-410C-B984-547896EDE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如果把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255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用二進位換算，等於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11111111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個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），剛好是一個全部為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的完整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Octet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。然後，請把這些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Netmask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和各等級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對應一下，將會發現被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所對應的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部分是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NetID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，而被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所對應的部分就是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Host ID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0245" name="Picture 4" descr="Image3">
            <a:extLst>
              <a:ext uri="{FF2B5EF4-FFF2-40B4-BE49-F238E27FC236}">
                <a16:creationId xmlns:a16="http://schemas.microsoft.com/office/drawing/2014/main" id="{1C4D3484-A7DC-4D4F-B6B4-0B4A03A54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437063"/>
            <a:ext cx="74898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86DF8D59-F499-4D43-84CC-DB10639A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7B192DA3-EB30-45E7-8AF0-0ECCF8FA800B}" type="slidenum">
              <a:rPr kumimoji="0" lang="en-US" altLang="zh-TW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9</a:t>
            </a:fld>
            <a:endParaRPr kumimoji="0"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7412587-035B-463B-8B46-581B3EE89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>
                <a:ea typeface="標楷體" panose="03000509000000000000" pitchFamily="65" charset="-120"/>
              </a:rPr>
              <a:t>遮罩技術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2D674AB-7D99-423A-8345-BCEADC3A8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以中華電信企業用戶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5 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位址制做為子網路切割實例</a:t>
            </a:r>
          </a:p>
          <a:p>
            <a:pPr eaLnBrk="1" hangingPunct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例如：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220.135.29.36 255.255.255.248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220.135.29.36/29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），由網路遮罩可知網路號佔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位元，可將原本一個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Class C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網路切割為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24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32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個子網路，每個子網路中的主機位址有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32</a:t>
            </a:r>
            <a:r>
              <a:rPr lang="zh-TW" altLang="en-US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－</a:t>
            </a:r>
            <a:r>
              <a:rPr lang="en-US" altLang="zh-TW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＝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個，扣除網路號、廣播號、中華電信機房中路由器位址，於是企業可用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IP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位址剩下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131</TotalTime>
  <Words>1309</Words>
  <Application>Microsoft Office PowerPoint</Application>
  <PresentationFormat>如螢幕大小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Times New Roman</vt:lpstr>
      <vt:lpstr>標楷體</vt:lpstr>
      <vt:lpstr>Arial</vt:lpstr>
      <vt:lpstr>新細明體</vt:lpstr>
      <vt:lpstr>Wingdings</vt:lpstr>
      <vt:lpstr>Network</vt:lpstr>
      <vt:lpstr> 四‧IP位址分析</vt:lpstr>
      <vt:lpstr>背景資料 </vt:lpstr>
      <vt:lpstr>子網路切割的優點</vt:lpstr>
      <vt:lpstr>遮罩技術</vt:lpstr>
      <vt:lpstr>遮罩技術</vt:lpstr>
      <vt:lpstr>遮罩技術</vt:lpstr>
      <vt:lpstr>Class C網路可能切割Subnet的方式</vt:lpstr>
      <vt:lpstr>遮罩技術</vt:lpstr>
      <vt:lpstr>遮罩技術</vt:lpstr>
      <vt:lpstr>遮罩技術</vt:lpstr>
      <vt:lpstr>IP靜態繞送（Static Route）</vt:lpstr>
      <vt:lpstr>IP靜態繞送（Static Route）</vt:lpstr>
      <vt:lpstr>IP靜態繞送（Static Route）</vt:lpstr>
      <vt:lpstr>IP靜態繞送（Static Route）</vt:lpstr>
      <vt:lpstr>IP靜態繞送（Static Route）</vt:lpstr>
      <vt:lpstr>實驗方法</vt:lpstr>
      <vt:lpstr>學習評量</vt:lpstr>
    </vt:vector>
  </TitlesOfParts>
  <Company>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實驗6 IP位址分析</dc:title>
  <dc:creator>shie@ee.oit.edu.tw</dc:creator>
  <cp:lastModifiedBy>Honda Chen</cp:lastModifiedBy>
  <cp:revision>27</cp:revision>
  <dcterms:created xsi:type="dcterms:W3CDTF">2003-08-21T08:56:56Z</dcterms:created>
  <dcterms:modified xsi:type="dcterms:W3CDTF">2019-06-10T03:10:13Z</dcterms:modified>
</cp:coreProperties>
</file>