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83" r:id="rId3"/>
    <p:sldId id="288" r:id="rId4"/>
    <p:sldId id="272" r:id="rId5"/>
    <p:sldId id="268" r:id="rId6"/>
    <p:sldId id="284" r:id="rId7"/>
    <p:sldId id="285" r:id="rId8"/>
    <p:sldId id="287" r:id="rId9"/>
    <p:sldId id="271" r:id="rId10"/>
    <p:sldId id="277" r:id="rId11"/>
    <p:sldId id="278" r:id="rId12"/>
    <p:sldId id="279" r:id="rId13"/>
    <p:sldId id="280" r:id="rId14"/>
    <p:sldId id="281" r:id="rId15"/>
    <p:sldId id="286" r:id="rId16"/>
    <p:sldId id="273" r:id="rId17"/>
    <p:sldId id="274" r:id="rId18"/>
  </p:sldIdLst>
  <p:sldSz cx="12192000" cy="6858000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70" autoAdjust="0"/>
    <p:restoredTop sz="91386" autoAdjust="0"/>
  </p:normalViewPr>
  <p:slideViewPr>
    <p:cSldViewPr snapToGrid="0">
      <p:cViewPr varScale="1">
        <p:scale>
          <a:sx n="49" d="100"/>
          <a:sy n="49" d="100"/>
        </p:scale>
        <p:origin x="101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905B7B-D1BE-4BAD-962E-EDAF5DD8D3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85F36D4-80CA-4C33-946F-AEECD38880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B1A643E-03CD-4535-B1AE-14CDE0051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92AD-7719-4A77-B664-3F2A16BFEE13}" type="datetimeFigureOut">
              <a:rPr lang="zh-TW" altLang="en-US" smtClean="0"/>
              <a:t>2019/8/29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79316FE-607D-4ACA-9A5B-5038BDE2E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0CA3020-9704-4BBE-9013-A486A9AC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7C03-DCD4-425D-BE0B-317FD19E0B4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1475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DD3726-A2B5-442B-A088-03571E5C1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1502674-7C03-439A-A15F-6031209305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8AD4C06-3B2C-45A2-9529-E8090D592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92AD-7719-4A77-B664-3F2A16BFEE13}" type="datetimeFigureOut">
              <a:rPr lang="zh-TW" altLang="en-US" smtClean="0"/>
              <a:t>2019/8/29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F78BD6D-1586-40B2-A415-04BB5E1F1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DC82070-AE87-432E-94CF-22603BBAD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7C03-DCD4-425D-BE0B-317FD19E0B4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1507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4B44C424-9A08-42D5-85C9-3163F7B61B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6806A73-838B-46CC-A9D6-C553803E63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A48C409-4EFB-436E-8EE6-5C153406A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92AD-7719-4A77-B664-3F2A16BFEE13}" type="datetimeFigureOut">
              <a:rPr lang="zh-TW" altLang="en-US" smtClean="0"/>
              <a:t>2019/8/29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38C0D86-54E2-4850-9E3B-B427114B0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83B8770-C0C2-47DE-99DD-C1CD6260A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7C03-DCD4-425D-BE0B-317FD19E0B4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2664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C7B618-5471-478B-BBFA-C81128F9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FF34D6-9CA0-4672-8E24-E326CA7FB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76D3F4B-B948-4236-BA37-5CD6CEE27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92AD-7719-4A77-B664-3F2A16BFEE13}" type="datetimeFigureOut">
              <a:rPr lang="zh-TW" altLang="en-US" smtClean="0"/>
              <a:t>2019/8/29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3305D11-37EA-4D88-8221-3AA69685B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732011B-C67B-4A0E-9ABF-D40186B8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7C03-DCD4-425D-BE0B-317FD19E0B4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2150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BBA37E-B354-4184-B7E7-60A14D63E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1EC8F64-9491-4FD0-8A90-550D5D7BB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8B97B62-ACFC-400A-B23E-DD8208526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92AD-7719-4A77-B664-3F2A16BFEE13}" type="datetimeFigureOut">
              <a:rPr lang="zh-TW" altLang="en-US" smtClean="0"/>
              <a:t>2019/8/29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B4BBF7E-A7A1-4E45-B46A-9715AC012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A78FF6B-91F3-4A82-8FC9-9D41A7627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7C03-DCD4-425D-BE0B-317FD19E0B4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8916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94839E7-5D6F-46D0-BB14-8B7452210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6B5E5F6-719E-4CB5-A4E6-13D9EB10A3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2DAEC22-3B85-402C-BA81-3BD9400A4F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2723EB1-D57E-4859-B003-816DD89AE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92AD-7719-4A77-B664-3F2A16BFEE13}" type="datetimeFigureOut">
              <a:rPr lang="zh-TW" altLang="en-US" smtClean="0"/>
              <a:t>2019/8/29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AB43933-EBB2-48AF-A3F4-8109652AC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1C8EF12-B9F6-47A8-B9ED-1BBE198CA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7C03-DCD4-425D-BE0B-317FD19E0B4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1124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314E05-BE57-497E-A157-D2E92519D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F517D74-78C0-4B0F-B5ED-1CFDFBE18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4A051DF-7782-4CFD-9C21-9B306BBE4A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7868E60-8177-480A-8974-6AE3EE3560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CAC2D168-757D-4998-8464-26ACF1DA63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48285C8E-862C-48F8-8A32-1C488FBF3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92AD-7719-4A77-B664-3F2A16BFEE13}" type="datetimeFigureOut">
              <a:rPr lang="zh-TW" altLang="en-US" smtClean="0"/>
              <a:t>2019/8/29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8069BA61-4555-4E66-8ABA-40960C554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E9F4B606-4774-4A35-8135-0C0865C33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7C03-DCD4-425D-BE0B-317FD19E0B4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4253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A370FB-FB34-42C5-9043-755FD9ED8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0DEDB21D-B0EE-4D35-BBE8-41A60D008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92AD-7719-4A77-B664-3F2A16BFEE13}" type="datetimeFigureOut">
              <a:rPr lang="zh-TW" altLang="en-US" smtClean="0"/>
              <a:t>2019/8/29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78335A4-E64E-4081-82B2-6CA2DA5E4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FB3723B-1DDB-4C6B-ADAC-3DCACBBC4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7C03-DCD4-425D-BE0B-317FD19E0B4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4168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6433D651-E795-4068-809A-890093879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92AD-7719-4A77-B664-3F2A16BFEE13}" type="datetimeFigureOut">
              <a:rPr lang="zh-TW" altLang="en-US" smtClean="0"/>
              <a:t>2019/8/29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D0C491D8-1316-469E-89B7-E4B29F229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5E4413B-75DE-4062-9AED-75288BB12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7C03-DCD4-425D-BE0B-317FD19E0B4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0458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923206-6FF1-4E0F-87FF-57827009D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6C09BF8-4BC1-4109-A5BA-E6B746B0E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8059413-54B6-4DE1-8CA9-AE2DB5D96D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23BB317-0183-4D96-A129-4FE092DC9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92AD-7719-4A77-B664-3F2A16BFEE13}" type="datetimeFigureOut">
              <a:rPr lang="zh-TW" altLang="en-US" smtClean="0"/>
              <a:t>2019/8/29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47924ED-7826-43A6-B7E8-02F6371F1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5F1832C-6F47-494C-AB46-A1DD7566F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7C03-DCD4-425D-BE0B-317FD19E0B4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0555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92C8C5-8458-4530-8C80-7FED65B99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B83C7CE9-E543-4021-B441-5F18669F47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82120F8-E994-49D4-BDE1-DE525A7D0C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0C29B17-8AB7-405E-A469-6E10583DF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E92AD-7719-4A77-B664-3F2A16BFEE13}" type="datetimeFigureOut">
              <a:rPr lang="zh-TW" altLang="en-US" smtClean="0"/>
              <a:t>2019/8/29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92D8E8B-116F-4A9C-898B-635E66574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C1E6E50-F048-4872-A251-D86956F5F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7C03-DCD4-425D-BE0B-317FD19E0B4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0373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6597E0BD-8646-4F38-9EAF-C4305708E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B8A3153-3E0D-4C34-ADA1-FE46458C6D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EA5702D-CBE7-4E4C-8A2F-3A13B7D409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E92AD-7719-4A77-B664-3F2A16BFEE13}" type="datetimeFigureOut">
              <a:rPr lang="zh-TW" altLang="en-US" smtClean="0"/>
              <a:t>2019/8/29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B4D5381-58EC-40BD-8BED-F687F71EF3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A1C4780-C87B-45C1-9701-DF2D4B888A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47C03-DCD4-425D-BE0B-317FD19E0B4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5670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11" Type="http://schemas.openxmlformats.org/officeDocument/2006/relationships/image" Target="../media/image26.png"/><Relationship Id="rId5" Type="http://schemas.openxmlformats.org/officeDocument/2006/relationships/image" Target="../media/image20.jpg"/><Relationship Id="rId10" Type="http://schemas.openxmlformats.org/officeDocument/2006/relationships/image" Target="../media/image25.png"/><Relationship Id="rId4" Type="http://schemas.openxmlformats.org/officeDocument/2006/relationships/image" Target="../media/image19.jpg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hyperlink" Target="http://tananyag.geomatech.hu/m/11647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10" Type="http://schemas.openxmlformats.org/officeDocument/2006/relationships/image" Target="../media/image21.png"/><Relationship Id="rId4" Type="http://schemas.openxmlformats.org/officeDocument/2006/relationships/image" Target="../media/image12.jp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11" Type="http://schemas.openxmlformats.org/officeDocument/2006/relationships/image" Target="../media/image26.png"/><Relationship Id="rId5" Type="http://schemas.openxmlformats.org/officeDocument/2006/relationships/image" Target="../media/image20.jpg"/><Relationship Id="rId10" Type="http://schemas.openxmlformats.org/officeDocument/2006/relationships/image" Target="../media/image25.png"/><Relationship Id="rId4" Type="http://schemas.openxmlformats.org/officeDocument/2006/relationships/image" Target="../media/image19.jp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群組 9">
            <a:extLst>
              <a:ext uri="{FF2B5EF4-FFF2-40B4-BE49-F238E27FC236}">
                <a16:creationId xmlns:a16="http://schemas.microsoft.com/office/drawing/2014/main" id="{6FB178FB-31C2-4B5D-8235-E71352E50A7D}"/>
              </a:ext>
            </a:extLst>
          </p:cNvPr>
          <p:cNvGrpSpPr/>
          <p:nvPr/>
        </p:nvGrpSpPr>
        <p:grpSpPr>
          <a:xfrm>
            <a:off x="846010" y="2122708"/>
            <a:ext cx="1413645" cy="408817"/>
            <a:chOff x="5627023" y="1273628"/>
            <a:chExt cx="1413645" cy="408817"/>
          </a:xfrm>
        </p:grpSpPr>
        <p:sp>
          <p:nvSpPr>
            <p:cNvPr id="51" name="橢圓 50">
              <a:extLst>
                <a:ext uri="{FF2B5EF4-FFF2-40B4-BE49-F238E27FC236}">
                  <a16:creationId xmlns:a16="http://schemas.microsoft.com/office/drawing/2014/main" id="{0ED97260-7831-465F-AB81-13C694BC73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27023" y="1336851"/>
              <a:ext cx="363185" cy="345594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53" name="直線接點 52">
              <a:extLst>
                <a:ext uri="{FF2B5EF4-FFF2-40B4-BE49-F238E27FC236}">
                  <a16:creationId xmlns:a16="http://schemas.microsoft.com/office/drawing/2014/main" id="{C8153A65-2CB4-4293-B46C-5FEBF352915F}"/>
                </a:ext>
              </a:extLst>
            </p:cNvPr>
            <p:cNvCxnSpPr>
              <a:cxnSpLocks/>
            </p:cNvCxnSpPr>
            <p:nvPr/>
          </p:nvCxnSpPr>
          <p:spPr>
            <a:xfrm>
              <a:off x="5734988" y="1273628"/>
              <a:ext cx="337893" cy="185696"/>
            </a:xfrm>
            <a:prstGeom prst="line">
              <a:avLst/>
            </a:prstGeom>
            <a:ln w="38100" cap="rnd">
              <a:solidFill>
                <a:srgbClr val="FF0000"/>
              </a:solidFill>
              <a:round/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圖說文字: 折線 53">
              <a:extLst>
                <a:ext uri="{FF2B5EF4-FFF2-40B4-BE49-F238E27FC236}">
                  <a16:creationId xmlns:a16="http://schemas.microsoft.com/office/drawing/2014/main" id="{9072BE6F-92A9-4748-9738-82AA486B0688}"/>
                </a:ext>
              </a:extLst>
            </p:cNvPr>
            <p:cNvSpPr/>
            <p:nvPr/>
          </p:nvSpPr>
          <p:spPr>
            <a:xfrm>
              <a:off x="6218482" y="1336851"/>
              <a:ext cx="822186" cy="257125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40841"/>
                <a:gd name="adj6" fmla="val -24048"/>
              </a:avLst>
            </a:prstGeom>
            <a:noFill/>
            <a:ln>
              <a:headEnd type="non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切線</a:t>
              </a:r>
              <a:r>
                <a:rPr lang="en-US" altLang="zh-TW" sz="1600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.</a:t>
              </a:r>
              <a:endParaRPr lang="zh-TW" altLang="en-US" sz="1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9" name="群組 8">
            <a:extLst>
              <a:ext uri="{FF2B5EF4-FFF2-40B4-BE49-F238E27FC236}">
                <a16:creationId xmlns:a16="http://schemas.microsoft.com/office/drawing/2014/main" id="{99B34517-F851-42C0-86B9-651C4001B8AC}"/>
              </a:ext>
            </a:extLst>
          </p:cNvPr>
          <p:cNvGrpSpPr/>
          <p:nvPr/>
        </p:nvGrpSpPr>
        <p:grpSpPr>
          <a:xfrm>
            <a:off x="817923" y="3009766"/>
            <a:ext cx="1394174" cy="375545"/>
            <a:chOff x="9439434" y="1285468"/>
            <a:chExt cx="1394174" cy="375545"/>
          </a:xfrm>
        </p:grpSpPr>
        <p:cxnSp>
          <p:nvCxnSpPr>
            <p:cNvPr id="56" name="直線接點 55">
              <a:extLst>
                <a:ext uri="{FF2B5EF4-FFF2-40B4-BE49-F238E27FC236}">
                  <a16:creationId xmlns:a16="http://schemas.microsoft.com/office/drawing/2014/main" id="{002D81CE-00B4-4BDE-8D8E-2B81329B3A56}"/>
                </a:ext>
              </a:extLst>
            </p:cNvPr>
            <p:cNvCxnSpPr>
              <a:cxnSpLocks/>
            </p:cNvCxnSpPr>
            <p:nvPr/>
          </p:nvCxnSpPr>
          <p:spPr>
            <a:xfrm>
              <a:off x="9439434" y="1317059"/>
              <a:ext cx="465602" cy="225535"/>
            </a:xfrm>
            <a:prstGeom prst="line">
              <a:avLst/>
            </a:prstGeom>
            <a:ln w="38100" cap="rnd">
              <a:solidFill>
                <a:srgbClr val="FF0000"/>
              </a:solidFill>
              <a:round/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橢圓 54">
              <a:extLst>
                <a:ext uri="{FF2B5EF4-FFF2-40B4-BE49-F238E27FC236}">
                  <a16:creationId xmlns:a16="http://schemas.microsoft.com/office/drawing/2014/main" id="{87773F9E-5862-42E4-ACC2-CE83275C52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65135" y="1317221"/>
              <a:ext cx="361291" cy="343792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7" name="圖說文字: 折線 56">
              <a:extLst>
                <a:ext uri="{FF2B5EF4-FFF2-40B4-BE49-F238E27FC236}">
                  <a16:creationId xmlns:a16="http://schemas.microsoft.com/office/drawing/2014/main" id="{B94D3F30-72B1-46C0-9D97-21574CA138D7}"/>
                </a:ext>
              </a:extLst>
            </p:cNvPr>
            <p:cNvSpPr/>
            <p:nvPr/>
          </p:nvSpPr>
          <p:spPr>
            <a:xfrm>
              <a:off x="10054700" y="1285468"/>
              <a:ext cx="778908" cy="257125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57197"/>
                <a:gd name="adj6" fmla="val -48211"/>
              </a:avLst>
            </a:prstGeom>
            <a:noFill/>
            <a:ln>
              <a:headEnd type="non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割線</a:t>
              </a:r>
              <a:r>
                <a:rPr lang="en-US" altLang="zh-TW" sz="1600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.</a:t>
              </a:r>
              <a:endParaRPr lang="zh-TW" altLang="en-US" sz="1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3" name="群組 2">
            <a:extLst>
              <a:ext uri="{FF2B5EF4-FFF2-40B4-BE49-F238E27FC236}">
                <a16:creationId xmlns:a16="http://schemas.microsoft.com/office/drawing/2014/main" id="{3CD5C570-A3F4-4496-A6BC-0742868D036F}"/>
              </a:ext>
            </a:extLst>
          </p:cNvPr>
          <p:cNvGrpSpPr/>
          <p:nvPr/>
        </p:nvGrpSpPr>
        <p:grpSpPr>
          <a:xfrm>
            <a:off x="846008" y="1137860"/>
            <a:ext cx="2504559" cy="585300"/>
            <a:chOff x="6271296" y="1568001"/>
            <a:chExt cx="5184234" cy="1347537"/>
          </a:xfrm>
        </p:grpSpPr>
        <p:sp>
          <p:nvSpPr>
            <p:cNvPr id="58" name="橢圓 57">
              <a:extLst>
                <a:ext uri="{FF2B5EF4-FFF2-40B4-BE49-F238E27FC236}">
                  <a16:creationId xmlns:a16="http://schemas.microsoft.com/office/drawing/2014/main" id="{36E80D12-31D2-4A55-BBEC-620AEBC6C3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71296" y="2015407"/>
              <a:ext cx="747843" cy="791513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59" name="直線接點 58">
              <a:extLst>
                <a:ext uri="{FF2B5EF4-FFF2-40B4-BE49-F238E27FC236}">
                  <a16:creationId xmlns:a16="http://schemas.microsoft.com/office/drawing/2014/main" id="{19821116-E22C-4A2B-8E12-FC8041170943}"/>
                </a:ext>
              </a:extLst>
            </p:cNvPr>
            <p:cNvCxnSpPr>
              <a:cxnSpLocks/>
            </p:cNvCxnSpPr>
            <p:nvPr/>
          </p:nvCxnSpPr>
          <p:spPr>
            <a:xfrm>
              <a:off x="6380814" y="2131322"/>
              <a:ext cx="638324" cy="279842"/>
            </a:xfrm>
            <a:prstGeom prst="line">
              <a:avLst/>
            </a:prstGeom>
            <a:ln w="38100" cap="rnd">
              <a:solidFill>
                <a:srgbClr val="FF0000"/>
              </a:solidFill>
              <a:round/>
              <a:headEnd type="non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圖說文字: 折線 59">
              <a:extLst>
                <a:ext uri="{FF2B5EF4-FFF2-40B4-BE49-F238E27FC236}">
                  <a16:creationId xmlns:a16="http://schemas.microsoft.com/office/drawing/2014/main" id="{639EEDEF-C55D-42D7-8F89-8D3ECF836839}"/>
                </a:ext>
              </a:extLst>
            </p:cNvPr>
            <p:cNvSpPr/>
            <p:nvPr/>
          </p:nvSpPr>
          <p:spPr>
            <a:xfrm>
              <a:off x="7544847" y="1568001"/>
              <a:ext cx="3910683" cy="1347537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31934"/>
                <a:gd name="adj6" fmla="val -28215"/>
              </a:avLst>
            </a:prstGeom>
            <a:noFill/>
            <a:ln>
              <a:headEnd type="non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600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弦線</a:t>
              </a:r>
              <a:endParaRPr lang="en-US" altLang="zh-TW" sz="1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/>
              <a:r>
                <a:rPr lang="zh-TW" altLang="en-US" sz="1600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直徑是圓最大的弦</a:t>
              </a:r>
              <a:r>
                <a:rPr lang="en-US" altLang="zh-TW" sz="1600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.</a:t>
              </a:r>
              <a:endParaRPr lang="zh-TW" altLang="en-US" sz="1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65" name="文字方塊 64">
            <a:extLst>
              <a:ext uri="{FF2B5EF4-FFF2-40B4-BE49-F238E27FC236}">
                <a16:creationId xmlns:a16="http://schemas.microsoft.com/office/drawing/2014/main" id="{C49FDBAE-31AC-4701-A60B-48571EC8DBFE}"/>
              </a:ext>
            </a:extLst>
          </p:cNvPr>
          <p:cNvSpPr txBox="1"/>
          <p:nvPr/>
        </p:nvSpPr>
        <p:spPr>
          <a:xfrm>
            <a:off x="681986" y="336116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三角函數基本概念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 1/2</a:t>
            </a:r>
          </a:p>
        </p:txBody>
      </p:sp>
      <p:pic>
        <p:nvPicPr>
          <p:cNvPr id="4" name="圖片 3" descr="一張含有 文字, 地圖 的圖片&#10;&#10;自動產生的描述">
            <a:extLst>
              <a:ext uri="{FF2B5EF4-FFF2-40B4-BE49-F238E27FC236}">
                <a16:creationId xmlns:a16="http://schemas.microsoft.com/office/drawing/2014/main" id="{7FEFCE24-5A6B-4DC8-AC4B-8B52D316C3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567" y="520782"/>
            <a:ext cx="2596149" cy="3116096"/>
          </a:xfrm>
          <a:prstGeom prst="rect">
            <a:avLst/>
          </a:prstGeom>
        </p:spPr>
      </p:pic>
      <p:sp>
        <p:nvSpPr>
          <p:cNvPr id="67" name="矩形 66">
            <a:extLst>
              <a:ext uri="{FF2B5EF4-FFF2-40B4-BE49-F238E27FC236}">
                <a16:creationId xmlns:a16="http://schemas.microsoft.com/office/drawing/2014/main" id="{C43281EA-E193-46C2-9CBD-C90D1F7BBA0C}"/>
              </a:ext>
            </a:extLst>
          </p:cNvPr>
          <p:cNvSpPr/>
          <p:nvPr/>
        </p:nvSpPr>
        <p:spPr>
          <a:xfrm>
            <a:off x="817923" y="4099649"/>
            <a:ext cx="3737253" cy="246221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繪圖順序如下:</a:t>
            </a:r>
          </a:p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O = 圓心</a:t>
            </a:r>
            <a:endParaRPr lang="en-US" altLang="zh-TW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OR = OC = 半徑</a:t>
            </a:r>
          </a:p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∠OAC = ∠OBC = ∠OCD = 直角 = 90度</a:t>
            </a:r>
          </a:p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正弦 = sin θ = AC/OR = OB/OR 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= sine</a:t>
            </a:r>
            <a:endParaRPr lang="zh-TW" altLang="en-US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餘弦 = cos θ = BC/OR = OA/OR 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= cosine</a:t>
            </a:r>
            <a:endParaRPr lang="zh-TW" altLang="en-US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正切 = tan θ = CD/OR 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= tangent</a:t>
            </a:r>
            <a:endParaRPr lang="zh-TW" altLang="en-US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餘切 = cot θ = CE/OR 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= cotangent</a:t>
            </a:r>
            <a:endParaRPr lang="zh-TW" altLang="en-US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正割 = sec θ = OD/OR 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= </a:t>
            </a:r>
            <a:r>
              <a:rPr lang="en-US" altLang="zh-TW" sz="14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secand</a:t>
            </a:r>
            <a:endParaRPr lang="zh-TW" altLang="en-US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餘割 = csc θ = OE/OR 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= cosecant</a:t>
            </a:r>
            <a:endParaRPr lang="zh-TW" altLang="en-US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l-GR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Θ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= ∠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COA = ∠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OCB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 = ∠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ACD = ∠OED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7587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圖片 18">
            <a:extLst>
              <a:ext uri="{FF2B5EF4-FFF2-40B4-BE49-F238E27FC236}">
                <a16:creationId xmlns:a16="http://schemas.microsoft.com/office/drawing/2014/main" id="{22EC11F8-D018-431F-B801-B6B4C6D5D6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01" y="2503920"/>
            <a:ext cx="6792520" cy="3677784"/>
          </a:xfrm>
          <a:prstGeom prst="rect">
            <a:avLst/>
          </a:prstGeo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5B6D1C5F-E592-40EB-ABCA-6DA4AE50A8B3}"/>
              </a:ext>
            </a:extLst>
          </p:cNvPr>
          <p:cNvSpPr txBox="1"/>
          <p:nvPr/>
        </p:nvSpPr>
        <p:spPr>
          <a:xfrm>
            <a:off x="930409" y="5682575"/>
            <a:ext cx="31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78E59C05-751D-4685-A716-3A931A5816F4}"/>
              </a:ext>
            </a:extLst>
          </p:cNvPr>
          <p:cNvSpPr txBox="1"/>
          <p:nvPr/>
        </p:nvSpPr>
        <p:spPr>
          <a:xfrm>
            <a:off x="2685098" y="5693208"/>
            <a:ext cx="3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B0F0"/>
                </a:solidFill>
              </a:rPr>
              <a:t>R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3A3B10E1-2BA3-40F4-95CD-760B00203867}"/>
              </a:ext>
            </a:extLst>
          </p:cNvPr>
          <p:cNvSpPr txBox="1"/>
          <p:nvPr/>
        </p:nvSpPr>
        <p:spPr>
          <a:xfrm>
            <a:off x="1669526" y="3908648"/>
            <a:ext cx="308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595425D8-D55B-497D-95B2-E1A78F610766}"/>
              </a:ext>
            </a:extLst>
          </p:cNvPr>
          <p:cNvSpPr txBox="1"/>
          <p:nvPr/>
        </p:nvSpPr>
        <p:spPr>
          <a:xfrm>
            <a:off x="1586014" y="5682575"/>
            <a:ext cx="327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C39FEB05-ACCE-44A2-9FAD-AA11DB52AF4A}"/>
              </a:ext>
            </a:extLst>
          </p:cNvPr>
          <p:cNvSpPr txBox="1"/>
          <p:nvPr/>
        </p:nvSpPr>
        <p:spPr>
          <a:xfrm>
            <a:off x="929922" y="4093248"/>
            <a:ext cx="296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3877899F-029C-4972-9F21-BD806A95E294}"/>
              </a:ext>
            </a:extLst>
          </p:cNvPr>
          <p:cNvSpPr txBox="1"/>
          <p:nvPr/>
        </p:nvSpPr>
        <p:spPr>
          <a:xfrm>
            <a:off x="7306857" y="5682575"/>
            <a:ext cx="290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accent6"/>
                </a:solidFill>
              </a:rPr>
              <a:t>D</a:t>
            </a: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0FB02784-A170-47DF-8D20-82C10C95D101}"/>
              </a:ext>
            </a:extLst>
          </p:cNvPr>
          <p:cNvSpPr txBox="1"/>
          <p:nvPr/>
        </p:nvSpPr>
        <p:spPr>
          <a:xfrm>
            <a:off x="979968" y="3723916"/>
            <a:ext cx="330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accent6"/>
                </a:solidFill>
              </a:rPr>
              <a:t>E</a:t>
            </a: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2A8670C5-549D-42E0-B181-22F8E3446632}"/>
              </a:ext>
            </a:extLst>
          </p:cNvPr>
          <p:cNvSpPr txBox="1"/>
          <p:nvPr/>
        </p:nvSpPr>
        <p:spPr>
          <a:xfrm>
            <a:off x="1226798" y="5414292"/>
            <a:ext cx="31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TW" dirty="0">
                <a:solidFill>
                  <a:srgbClr val="FF0000"/>
                </a:solidFill>
              </a:rPr>
              <a:t>θ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D888E6D5-4D1B-425C-B299-ACEE7983ED64}"/>
              </a:ext>
            </a:extLst>
          </p:cNvPr>
          <p:cNvSpPr txBox="1"/>
          <p:nvPr/>
        </p:nvSpPr>
        <p:spPr>
          <a:xfrm>
            <a:off x="1310508" y="4199772"/>
            <a:ext cx="31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TW" dirty="0">
                <a:solidFill>
                  <a:srgbClr val="FF0000"/>
                </a:solidFill>
              </a:rPr>
              <a:t>θ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083F5EE9-CAC9-471C-9357-95AC5EF1E75E}"/>
              </a:ext>
            </a:extLst>
          </p:cNvPr>
          <p:cNvSpPr/>
          <p:nvPr/>
        </p:nvSpPr>
        <p:spPr>
          <a:xfrm>
            <a:off x="2328535" y="2195065"/>
            <a:ext cx="3745051" cy="1445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44BE6CF5-3ED1-4210-B9C6-8BAFA547DDD6}"/>
              </a:ext>
            </a:extLst>
          </p:cNvPr>
          <p:cNvSpPr/>
          <p:nvPr/>
        </p:nvSpPr>
        <p:spPr>
          <a:xfrm>
            <a:off x="3963405" y="3471231"/>
            <a:ext cx="2443162" cy="1244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 descr="一張含有 裝置, 溫度計, 量表 的圖片&#10;&#10;自動產生的描述">
            <a:extLst>
              <a:ext uri="{FF2B5EF4-FFF2-40B4-BE49-F238E27FC236}">
                <a16:creationId xmlns:a16="http://schemas.microsoft.com/office/drawing/2014/main" id="{F4EAA521-C675-41E0-8198-F19612F762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119" y="3819435"/>
            <a:ext cx="952500" cy="45720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326BE1C7-0405-41B7-8AE2-932CB0CE52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376" y="3966455"/>
            <a:ext cx="1219200" cy="1308100"/>
          </a:xfrm>
          <a:prstGeom prst="rect">
            <a:avLst/>
          </a:prstGeom>
        </p:spPr>
      </p:pic>
      <p:sp>
        <p:nvSpPr>
          <p:cNvPr id="28" name="文字方塊 27">
            <a:extLst>
              <a:ext uri="{FF2B5EF4-FFF2-40B4-BE49-F238E27FC236}">
                <a16:creationId xmlns:a16="http://schemas.microsoft.com/office/drawing/2014/main" id="{762189AA-4B7F-4A23-9832-24DBC28B5B4A}"/>
              </a:ext>
            </a:extLst>
          </p:cNvPr>
          <p:cNvSpPr txBox="1"/>
          <p:nvPr/>
        </p:nvSpPr>
        <p:spPr>
          <a:xfrm>
            <a:off x="1617028" y="4199031"/>
            <a:ext cx="31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TW" dirty="0">
                <a:solidFill>
                  <a:srgbClr val="FF0000"/>
                </a:solidFill>
              </a:rPr>
              <a:t>θ</a:t>
            </a:r>
            <a:endParaRPr lang="en-US" altLang="zh-TW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350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B539EB9B-12E6-404C-99C3-2BBCEE749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73" y="1552519"/>
            <a:ext cx="5745788" cy="4776526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17A36875-7687-49AF-8102-CEDFCB653D1A}"/>
              </a:ext>
            </a:extLst>
          </p:cNvPr>
          <p:cNvSpPr txBox="1"/>
          <p:nvPr/>
        </p:nvSpPr>
        <p:spPr>
          <a:xfrm>
            <a:off x="961941" y="5714107"/>
            <a:ext cx="31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1D3B41AF-4027-4471-B6CF-7D5DC73D5044}"/>
              </a:ext>
            </a:extLst>
          </p:cNvPr>
          <p:cNvSpPr txBox="1"/>
          <p:nvPr/>
        </p:nvSpPr>
        <p:spPr>
          <a:xfrm>
            <a:off x="3138266" y="5692236"/>
            <a:ext cx="3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B0F0"/>
                </a:solidFill>
              </a:rPr>
              <a:t>R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0EFC2E6D-590A-485B-9295-09F3B2FCD8DA}"/>
              </a:ext>
            </a:extLst>
          </p:cNvPr>
          <p:cNvSpPr txBox="1"/>
          <p:nvPr/>
        </p:nvSpPr>
        <p:spPr>
          <a:xfrm>
            <a:off x="2422912" y="3802171"/>
            <a:ext cx="308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623C9C59-1061-47C3-9A61-C477610A7811}"/>
              </a:ext>
            </a:extLst>
          </p:cNvPr>
          <p:cNvSpPr txBox="1"/>
          <p:nvPr/>
        </p:nvSpPr>
        <p:spPr>
          <a:xfrm>
            <a:off x="2095578" y="5692236"/>
            <a:ext cx="327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A67E3F69-5FE2-4130-9587-254CE0B18ECC}"/>
              </a:ext>
            </a:extLst>
          </p:cNvPr>
          <p:cNvSpPr txBox="1"/>
          <p:nvPr/>
        </p:nvSpPr>
        <p:spPr>
          <a:xfrm>
            <a:off x="937112" y="3802171"/>
            <a:ext cx="296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17023579-93FC-47A3-A13F-BD230FBF0714}"/>
              </a:ext>
            </a:extLst>
          </p:cNvPr>
          <p:cNvSpPr txBox="1"/>
          <p:nvPr/>
        </p:nvSpPr>
        <p:spPr>
          <a:xfrm>
            <a:off x="5306576" y="5692236"/>
            <a:ext cx="290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accent6"/>
                </a:solidFill>
              </a:rPr>
              <a:t>D</a:t>
            </a: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F103B7E1-C7D7-4CCA-A2D0-D782650E9862}"/>
              </a:ext>
            </a:extLst>
          </p:cNvPr>
          <p:cNvSpPr txBox="1"/>
          <p:nvPr/>
        </p:nvSpPr>
        <p:spPr>
          <a:xfrm>
            <a:off x="955529" y="3132438"/>
            <a:ext cx="330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accent6"/>
                </a:solidFill>
              </a:rPr>
              <a:t>E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A2BA06C6-12B2-4E19-BD95-C6B15A383798}"/>
              </a:ext>
            </a:extLst>
          </p:cNvPr>
          <p:cNvSpPr txBox="1"/>
          <p:nvPr/>
        </p:nvSpPr>
        <p:spPr>
          <a:xfrm>
            <a:off x="1193609" y="3439907"/>
            <a:ext cx="31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TW" dirty="0">
                <a:solidFill>
                  <a:srgbClr val="FF0000"/>
                </a:solidFill>
              </a:rPr>
              <a:t>θ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CCD17856-F528-49CE-B542-42EC86A124BC}"/>
              </a:ext>
            </a:extLst>
          </p:cNvPr>
          <p:cNvSpPr txBox="1"/>
          <p:nvPr/>
        </p:nvSpPr>
        <p:spPr>
          <a:xfrm>
            <a:off x="1827859" y="3986837"/>
            <a:ext cx="31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TW" dirty="0">
                <a:solidFill>
                  <a:srgbClr val="FF0000"/>
                </a:solidFill>
              </a:rPr>
              <a:t>θ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A27F47A6-356A-44E2-970E-97EBE40F8851}"/>
              </a:ext>
            </a:extLst>
          </p:cNvPr>
          <p:cNvSpPr txBox="1"/>
          <p:nvPr/>
        </p:nvSpPr>
        <p:spPr>
          <a:xfrm>
            <a:off x="1319618" y="5428208"/>
            <a:ext cx="31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TW" dirty="0">
                <a:solidFill>
                  <a:srgbClr val="FF0000"/>
                </a:solidFill>
              </a:rPr>
              <a:t>θ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9AC214A7-9B79-4100-BA55-713284AB9D2F}"/>
              </a:ext>
            </a:extLst>
          </p:cNvPr>
          <p:cNvSpPr/>
          <p:nvPr/>
        </p:nvSpPr>
        <p:spPr>
          <a:xfrm>
            <a:off x="2731010" y="1788665"/>
            <a:ext cx="3745051" cy="1445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849EFFC7-899A-49E0-8BFE-242A1BEB1166}"/>
              </a:ext>
            </a:extLst>
          </p:cNvPr>
          <p:cNvSpPr/>
          <p:nvPr/>
        </p:nvSpPr>
        <p:spPr>
          <a:xfrm>
            <a:off x="4603536" y="3086274"/>
            <a:ext cx="3429645" cy="1445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B38794A-98E9-46C8-9640-04E94D9C73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090" y="3203990"/>
            <a:ext cx="1504950" cy="1651000"/>
          </a:xfrm>
          <a:prstGeom prst="rect">
            <a:avLst/>
          </a:prstGeom>
        </p:spPr>
      </p:pic>
      <p:pic>
        <p:nvPicPr>
          <p:cNvPr id="5" name="圖片 4" descr="一張含有 裝置, 儀錶 的圖片&#10;&#10;自動產生的描述">
            <a:extLst>
              <a:ext uri="{FF2B5EF4-FFF2-40B4-BE49-F238E27FC236}">
                <a16:creationId xmlns:a16="http://schemas.microsoft.com/office/drawing/2014/main" id="{73148692-47B4-42D1-8343-F028507624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78" y="3182841"/>
            <a:ext cx="1231900" cy="425450"/>
          </a:xfrm>
          <a:prstGeom prst="rect">
            <a:avLst/>
          </a:prstGeom>
        </p:spPr>
      </p:pic>
      <p:sp>
        <p:nvSpPr>
          <p:cNvPr id="28" name="文字方塊 27">
            <a:extLst>
              <a:ext uri="{FF2B5EF4-FFF2-40B4-BE49-F238E27FC236}">
                <a16:creationId xmlns:a16="http://schemas.microsoft.com/office/drawing/2014/main" id="{587EA785-C26C-475C-BFCB-475E87168EB7}"/>
              </a:ext>
            </a:extLst>
          </p:cNvPr>
          <p:cNvSpPr txBox="1"/>
          <p:nvPr/>
        </p:nvSpPr>
        <p:spPr>
          <a:xfrm>
            <a:off x="2260482" y="4085527"/>
            <a:ext cx="31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TW" dirty="0">
                <a:solidFill>
                  <a:srgbClr val="FF0000"/>
                </a:solidFill>
              </a:rPr>
              <a:t>θ</a:t>
            </a:r>
            <a:endParaRPr lang="en-US" altLang="zh-TW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107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>
            <a:extLst>
              <a:ext uri="{FF2B5EF4-FFF2-40B4-BE49-F238E27FC236}">
                <a16:creationId xmlns:a16="http://schemas.microsoft.com/office/drawing/2014/main" id="{08B490D7-255B-456E-B231-320D775DF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02" y="2111161"/>
            <a:ext cx="4978390" cy="4091551"/>
          </a:xfrm>
          <a:prstGeom prst="rect">
            <a:avLst/>
          </a:prstGeo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4997E2E2-8630-41CC-B394-F1675153CE35}"/>
              </a:ext>
            </a:extLst>
          </p:cNvPr>
          <p:cNvSpPr txBox="1"/>
          <p:nvPr/>
        </p:nvSpPr>
        <p:spPr>
          <a:xfrm>
            <a:off x="919894" y="5661552"/>
            <a:ext cx="31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F1CFC68C-B160-44EF-B7C5-BF67B76F1BCE}"/>
              </a:ext>
            </a:extLst>
          </p:cNvPr>
          <p:cNvSpPr txBox="1"/>
          <p:nvPr/>
        </p:nvSpPr>
        <p:spPr>
          <a:xfrm>
            <a:off x="2823454" y="5661552"/>
            <a:ext cx="3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B0F0"/>
                </a:solidFill>
              </a:rPr>
              <a:t>R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73979016-73A5-480D-A16F-5361B76BBCA2}"/>
              </a:ext>
            </a:extLst>
          </p:cNvPr>
          <p:cNvSpPr txBox="1"/>
          <p:nvPr/>
        </p:nvSpPr>
        <p:spPr>
          <a:xfrm>
            <a:off x="2578395" y="4313304"/>
            <a:ext cx="308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E2531E8C-3161-4E1A-A2A6-CB196ACE78F7}"/>
              </a:ext>
            </a:extLst>
          </p:cNvPr>
          <p:cNvSpPr txBox="1"/>
          <p:nvPr/>
        </p:nvSpPr>
        <p:spPr>
          <a:xfrm>
            <a:off x="2293101" y="5661552"/>
            <a:ext cx="327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B5E3FD50-722C-43B8-8608-29AB1BBD6934}"/>
              </a:ext>
            </a:extLst>
          </p:cNvPr>
          <p:cNvSpPr txBox="1"/>
          <p:nvPr/>
        </p:nvSpPr>
        <p:spPr>
          <a:xfrm>
            <a:off x="980345" y="4292284"/>
            <a:ext cx="296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AF770F07-6E13-4453-803F-2B34C90B7859}"/>
              </a:ext>
            </a:extLst>
          </p:cNvPr>
          <p:cNvSpPr txBox="1"/>
          <p:nvPr/>
        </p:nvSpPr>
        <p:spPr>
          <a:xfrm>
            <a:off x="3641438" y="5661552"/>
            <a:ext cx="290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accent6"/>
                </a:solidFill>
              </a:rPr>
              <a:t>D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3274F4FC-C50C-4F57-A47A-6B548084FD93}"/>
              </a:ext>
            </a:extLst>
          </p:cNvPr>
          <p:cNvSpPr txBox="1"/>
          <p:nvPr/>
        </p:nvSpPr>
        <p:spPr>
          <a:xfrm>
            <a:off x="980345" y="2923017"/>
            <a:ext cx="330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accent6"/>
                </a:solidFill>
              </a:rPr>
              <a:t>E</a:t>
            </a: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8F961A49-D123-4AD7-AA87-E06753416B8F}"/>
              </a:ext>
            </a:extLst>
          </p:cNvPr>
          <p:cNvSpPr txBox="1"/>
          <p:nvPr/>
        </p:nvSpPr>
        <p:spPr>
          <a:xfrm>
            <a:off x="1342130" y="5437444"/>
            <a:ext cx="31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TW" dirty="0">
                <a:solidFill>
                  <a:srgbClr val="FF0000"/>
                </a:solidFill>
              </a:rPr>
              <a:t>θ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284B6E55-5AAE-45F9-9977-B1B6DDF39808}"/>
              </a:ext>
            </a:extLst>
          </p:cNvPr>
          <p:cNvSpPr txBox="1"/>
          <p:nvPr/>
        </p:nvSpPr>
        <p:spPr>
          <a:xfrm>
            <a:off x="2030801" y="4430770"/>
            <a:ext cx="31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TW" dirty="0">
                <a:solidFill>
                  <a:srgbClr val="FF0000"/>
                </a:solidFill>
              </a:rPr>
              <a:t>θ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D39D28D2-0814-4D13-BB16-21A9E45E8FC0}"/>
              </a:ext>
            </a:extLst>
          </p:cNvPr>
          <p:cNvSpPr txBox="1"/>
          <p:nvPr/>
        </p:nvSpPr>
        <p:spPr>
          <a:xfrm>
            <a:off x="1153490" y="3294613"/>
            <a:ext cx="31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TW" dirty="0">
                <a:solidFill>
                  <a:srgbClr val="FF0000"/>
                </a:solidFill>
              </a:rPr>
              <a:t>θ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5BAD25E2-BBC6-4699-B262-C46244E342E1}"/>
              </a:ext>
            </a:extLst>
          </p:cNvPr>
          <p:cNvSpPr/>
          <p:nvPr/>
        </p:nvSpPr>
        <p:spPr>
          <a:xfrm>
            <a:off x="2456768" y="2170737"/>
            <a:ext cx="3501967" cy="1653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1C386919-7D39-4D69-AF02-81FF44D1EBFA}"/>
              </a:ext>
            </a:extLst>
          </p:cNvPr>
          <p:cNvSpPr/>
          <p:nvPr/>
        </p:nvSpPr>
        <p:spPr>
          <a:xfrm>
            <a:off x="3614516" y="3089589"/>
            <a:ext cx="3501967" cy="1653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 descr="一張含有 文字 的圖片&#10;&#10;自動產生的描述">
            <a:extLst>
              <a:ext uri="{FF2B5EF4-FFF2-40B4-BE49-F238E27FC236}">
                <a16:creationId xmlns:a16="http://schemas.microsoft.com/office/drawing/2014/main" id="{6449C7F4-BF91-466D-A788-2F2A4C7309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790" y="3339105"/>
            <a:ext cx="1320800" cy="1422400"/>
          </a:xfrm>
          <a:prstGeom prst="rect">
            <a:avLst/>
          </a:prstGeom>
        </p:spPr>
      </p:pic>
      <p:pic>
        <p:nvPicPr>
          <p:cNvPr id="5" name="圖片 4" descr="一張含有 裝置 的圖片&#10;&#10;自動產生的描述">
            <a:extLst>
              <a:ext uri="{FF2B5EF4-FFF2-40B4-BE49-F238E27FC236}">
                <a16:creationId xmlns:a16="http://schemas.microsoft.com/office/drawing/2014/main" id="{7470EFC0-C56E-474B-BD60-90A5D4E2F9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734" y="3032501"/>
            <a:ext cx="1079500" cy="361950"/>
          </a:xfrm>
          <a:prstGeom prst="rect">
            <a:avLst/>
          </a:prstGeom>
        </p:spPr>
      </p:pic>
      <p:sp>
        <p:nvSpPr>
          <p:cNvPr id="28" name="文字方塊 27">
            <a:extLst>
              <a:ext uri="{FF2B5EF4-FFF2-40B4-BE49-F238E27FC236}">
                <a16:creationId xmlns:a16="http://schemas.microsoft.com/office/drawing/2014/main" id="{3AC362B8-8A9F-42DA-AABA-80D4A28798A8}"/>
              </a:ext>
            </a:extLst>
          </p:cNvPr>
          <p:cNvSpPr txBox="1"/>
          <p:nvPr/>
        </p:nvSpPr>
        <p:spPr>
          <a:xfrm>
            <a:off x="2443941" y="4624648"/>
            <a:ext cx="31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TW" dirty="0">
                <a:solidFill>
                  <a:srgbClr val="FF0000"/>
                </a:solidFill>
              </a:rPr>
              <a:t>θ</a:t>
            </a:r>
            <a:endParaRPr lang="en-US" altLang="zh-TW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680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>
            <a:extLst>
              <a:ext uri="{FF2B5EF4-FFF2-40B4-BE49-F238E27FC236}">
                <a16:creationId xmlns:a16="http://schemas.microsoft.com/office/drawing/2014/main" id="{1FA5C05A-9285-49C5-B882-55F701AEA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86" y="2231834"/>
            <a:ext cx="4790671" cy="3906140"/>
          </a:xfrm>
          <a:prstGeom prst="rect">
            <a:avLst/>
          </a:prstGeo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F45B269C-34D3-4C38-B6A8-16736A3E84B9}"/>
              </a:ext>
            </a:extLst>
          </p:cNvPr>
          <p:cNvSpPr txBox="1"/>
          <p:nvPr/>
        </p:nvSpPr>
        <p:spPr>
          <a:xfrm>
            <a:off x="951430" y="5640532"/>
            <a:ext cx="31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D6AFD058-07DE-492F-A642-6802AACDCB8C}"/>
              </a:ext>
            </a:extLst>
          </p:cNvPr>
          <p:cNvSpPr txBox="1"/>
          <p:nvPr/>
        </p:nvSpPr>
        <p:spPr>
          <a:xfrm>
            <a:off x="2780914" y="5640532"/>
            <a:ext cx="3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B0F0"/>
                </a:solidFill>
              </a:rPr>
              <a:t>R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BFBCB6DF-F037-40EC-80C0-523EB5DF6EFE}"/>
              </a:ext>
            </a:extLst>
          </p:cNvPr>
          <p:cNvSpPr txBox="1"/>
          <p:nvPr/>
        </p:nvSpPr>
        <p:spPr>
          <a:xfrm>
            <a:off x="2758110" y="4709073"/>
            <a:ext cx="308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3C5C82B1-E9AA-4065-8CE7-2C876035219F}"/>
              </a:ext>
            </a:extLst>
          </p:cNvPr>
          <p:cNvSpPr txBox="1"/>
          <p:nvPr/>
        </p:nvSpPr>
        <p:spPr>
          <a:xfrm>
            <a:off x="2536487" y="5640532"/>
            <a:ext cx="327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8A6A211D-AF82-4F06-A6DC-B9A87CABDFCE}"/>
              </a:ext>
            </a:extLst>
          </p:cNvPr>
          <p:cNvSpPr txBox="1"/>
          <p:nvPr/>
        </p:nvSpPr>
        <p:spPr>
          <a:xfrm>
            <a:off x="948439" y="4698563"/>
            <a:ext cx="296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A469C5CD-0937-42BE-A84F-6D31CDDDC952}"/>
              </a:ext>
            </a:extLst>
          </p:cNvPr>
          <p:cNvSpPr txBox="1"/>
          <p:nvPr/>
        </p:nvSpPr>
        <p:spPr>
          <a:xfrm>
            <a:off x="3108248" y="5640532"/>
            <a:ext cx="290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accent6"/>
                </a:solidFill>
              </a:rPr>
              <a:t>D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E0CE0E41-6F1D-4C15-9781-1111D461E305}"/>
              </a:ext>
            </a:extLst>
          </p:cNvPr>
          <p:cNvSpPr txBox="1"/>
          <p:nvPr/>
        </p:nvSpPr>
        <p:spPr>
          <a:xfrm>
            <a:off x="985512" y="2229343"/>
            <a:ext cx="330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accent6"/>
                </a:solidFill>
              </a:rPr>
              <a:t>E</a:t>
            </a: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947C1A75-5286-42CB-B059-96BFFF0841DF}"/>
              </a:ext>
            </a:extLst>
          </p:cNvPr>
          <p:cNvSpPr txBox="1"/>
          <p:nvPr/>
        </p:nvSpPr>
        <p:spPr>
          <a:xfrm>
            <a:off x="1569130" y="5398854"/>
            <a:ext cx="31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TW" dirty="0">
                <a:solidFill>
                  <a:srgbClr val="FF0000"/>
                </a:solidFill>
              </a:rPr>
              <a:t>θ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C3B588D1-D5E9-4EDD-8484-CB25FB4FF07D}"/>
              </a:ext>
            </a:extLst>
          </p:cNvPr>
          <p:cNvSpPr txBox="1"/>
          <p:nvPr/>
        </p:nvSpPr>
        <p:spPr>
          <a:xfrm>
            <a:off x="2086371" y="4790898"/>
            <a:ext cx="31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TW" dirty="0">
                <a:solidFill>
                  <a:srgbClr val="FF0000"/>
                </a:solidFill>
              </a:rPr>
              <a:t>θ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D5EBB738-5EED-4C1C-9495-013441859E37}"/>
              </a:ext>
            </a:extLst>
          </p:cNvPr>
          <p:cNvSpPr txBox="1"/>
          <p:nvPr/>
        </p:nvSpPr>
        <p:spPr>
          <a:xfrm>
            <a:off x="1169254" y="2533536"/>
            <a:ext cx="31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TW" dirty="0">
                <a:solidFill>
                  <a:srgbClr val="FF0000"/>
                </a:solidFill>
              </a:rPr>
              <a:t>θ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EAB05295-E6E2-479B-90B3-CDAC31FDAB02}"/>
              </a:ext>
            </a:extLst>
          </p:cNvPr>
          <p:cNvSpPr/>
          <p:nvPr/>
        </p:nvSpPr>
        <p:spPr>
          <a:xfrm>
            <a:off x="2529234" y="2476207"/>
            <a:ext cx="1448492" cy="1708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6C5AABE6-6568-4026-98EB-14AAEE39F0FC}"/>
              </a:ext>
            </a:extLst>
          </p:cNvPr>
          <p:cNvSpPr/>
          <p:nvPr/>
        </p:nvSpPr>
        <p:spPr>
          <a:xfrm>
            <a:off x="4004836" y="3242860"/>
            <a:ext cx="1448492" cy="1708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 descr="一張含有 裝置 的圖片&#10;&#10;自動產生的描述">
            <a:extLst>
              <a:ext uri="{FF2B5EF4-FFF2-40B4-BE49-F238E27FC236}">
                <a16:creationId xmlns:a16="http://schemas.microsoft.com/office/drawing/2014/main" id="{F57A527A-22C7-4968-BE2A-32B1E44D56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214" y="2303512"/>
            <a:ext cx="1035050" cy="342900"/>
          </a:xfrm>
          <a:prstGeom prst="rect">
            <a:avLst/>
          </a:prstGeom>
        </p:spPr>
      </p:pic>
      <p:pic>
        <p:nvPicPr>
          <p:cNvPr id="5" name="圖片 4" descr="一張含有 文字 的圖片&#10;&#10;自動產生的描述">
            <a:extLst>
              <a:ext uri="{FF2B5EF4-FFF2-40B4-BE49-F238E27FC236}">
                <a16:creationId xmlns:a16="http://schemas.microsoft.com/office/drawing/2014/main" id="{1FF72121-7A05-4A0D-B677-70935AC1AA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589" y="2712671"/>
            <a:ext cx="1276350" cy="1377950"/>
          </a:xfrm>
          <a:prstGeom prst="rect">
            <a:avLst/>
          </a:prstGeom>
        </p:spPr>
      </p:pic>
      <p:sp>
        <p:nvSpPr>
          <p:cNvPr id="28" name="文字方塊 27">
            <a:extLst>
              <a:ext uri="{FF2B5EF4-FFF2-40B4-BE49-F238E27FC236}">
                <a16:creationId xmlns:a16="http://schemas.microsoft.com/office/drawing/2014/main" id="{BB45C7C2-DD5D-4F8F-9C88-D7919589F6A9}"/>
              </a:ext>
            </a:extLst>
          </p:cNvPr>
          <p:cNvSpPr txBox="1"/>
          <p:nvPr/>
        </p:nvSpPr>
        <p:spPr>
          <a:xfrm>
            <a:off x="2627284" y="5022433"/>
            <a:ext cx="3177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TW" sz="1200" dirty="0">
                <a:solidFill>
                  <a:srgbClr val="FF0000"/>
                </a:solidFill>
              </a:rPr>
              <a:t>θ</a:t>
            </a:r>
            <a:endParaRPr lang="en-US" altLang="zh-TW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988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>
            <a:extLst>
              <a:ext uri="{FF2B5EF4-FFF2-40B4-BE49-F238E27FC236}">
                <a16:creationId xmlns:a16="http://schemas.microsoft.com/office/drawing/2014/main" id="{1B11ACAF-29A9-44A7-BD21-8BC9D3BE1A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00" y="809855"/>
            <a:ext cx="3252134" cy="5261414"/>
          </a:xfrm>
          <a:prstGeom prst="rect">
            <a:avLst/>
          </a:prstGeom>
        </p:spPr>
      </p:pic>
      <p:sp>
        <p:nvSpPr>
          <p:cNvPr id="52" name="文字方塊 51">
            <a:extLst>
              <a:ext uri="{FF2B5EF4-FFF2-40B4-BE49-F238E27FC236}">
                <a16:creationId xmlns:a16="http://schemas.microsoft.com/office/drawing/2014/main" id="{18A69194-535B-40CD-B7DD-10ABE1FC0690}"/>
              </a:ext>
            </a:extLst>
          </p:cNvPr>
          <p:cNvSpPr txBox="1"/>
          <p:nvPr/>
        </p:nvSpPr>
        <p:spPr>
          <a:xfrm>
            <a:off x="1891539" y="5339173"/>
            <a:ext cx="327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accent1"/>
                </a:solidFill>
              </a:rPr>
              <a:t>D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952E3792-BBB0-4BF4-9343-B1229A2AD896}"/>
              </a:ext>
            </a:extLst>
          </p:cNvPr>
          <p:cNvSpPr txBox="1"/>
          <p:nvPr/>
        </p:nvSpPr>
        <p:spPr>
          <a:xfrm>
            <a:off x="415231" y="5641516"/>
            <a:ext cx="31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14A19815-FA76-4B02-9A05-F5EDD382D4C0}"/>
              </a:ext>
            </a:extLst>
          </p:cNvPr>
          <p:cNvSpPr txBox="1"/>
          <p:nvPr/>
        </p:nvSpPr>
        <p:spPr>
          <a:xfrm>
            <a:off x="1806635" y="5826182"/>
            <a:ext cx="3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B0F0"/>
                </a:solidFill>
              </a:rPr>
              <a:t>R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AA3300E4-5F88-49B6-842B-B49976205484}"/>
              </a:ext>
            </a:extLst>
          </p:cNvPr>
          <p:cNvSpPr txBox="1"/>
          <p:nvPr/>
        </p:nvSpPr>
        <p:spPr>
          <a:xfrm>
            <a:off x="1597151" y="5060462"/>
            <a:ext cx="308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5A906074-2E00-4B64-B20E-10F6C689B40D}"/>
              </a:ext>
            </a:extLst>
          </p:cNvPr>
          <p:cNvSpPr txBox="1"/>
          <p:nvPr/>
        </p:nvSpPr>
        <p:spPr>
          <a:xfrm>
            <a:off x="1614359" y="5620250"/>
            <a:ext cx="327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7A11E9E5-D0AB-48DF-A77A-D9ED19B68E7A}"/>
              </a:ext>
            </a:extLst>
          </p:cNvPr>
          <p:cNvSpPr txBox="1"/>
          <p:nvPr/>
        </p:nvSpPr>
        <p:spPr>
          <a:xfrm>
            <a:off x="443524" y="5061061"/>
            <a:ext cx="296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A671BD43-700A-4D5A-B970-A5B1EED12A7B}"/>
              </a:ext>
            </a:extLst>
          </p:cNvPr>
          <p:cNvSpPr txBox="1"/>
          <p:nvPr/>
        </p:nvSpPr>
        <p:spPr>
          <a:xfrm>
            <a:off x="2066278" y="5641423"/>
            <a:ext cx="290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accent6"/>
                </a:solidFill>
              </a:rPr>
              <a:t>D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3633F998-32BC-43EB-AB60-F0587622CA8E}"/>
              </a:ext>
            </a:extLst>
          </p:cNvPr>
          <p:cNvSpPr txBox="1"/>
          <p:nvPr/>
        </p:nvSpPr>
        <p:spPr>
          <a:xfrm>
            <a:off x="821331" y="802858"/>
            <a:ext cx="330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accent6"/>
                </a:solidFill>
              </a:rPr>
              <a:t>E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B12B20E2-908B-4052-B223-9FCF2C62B3AE}"/>
              </a:ext>
            </a:extLst>
          </p:cNvPr>
          <p:cNvSpPr/>
          <p:nvPr/>
        </p:nvSpPr>
        <p:spPr>
          <a:xfrm>
            <a:off x="2403762" y="5184488"/>
            <a:ext cx="1448492" cy="524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 descr="一張含有 裝置 的圖片&#10;&#10;自動產生的描述">
            <a:extLst>
              <a:ext uri="{FF2B5EF4-FFF2-40B4-BE49-F238E27FC236}">
                <a16:creationId xmlns:a16="http://schemas.microsoft.com/office/drawing/2014/main" id="{4A8E7FE4-55B2-4C35-8832-B7582297D8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154" y="868594"/>
            <a:ext cx="958850" cy="355600"/>
          </a:xfrm>
          <a:prstGeom prst="rect">
            <a:avLst/>
          </a:prstGeom>
        </p:spPr>
      </p:pic>
      <p:sp>
        <p:nvSpPr>
          <p:cNvPr id="21" name="文字方塊 20">
            <a:extLst>
              <a:ext uri="{FF2B5EF4-FFF2-40B4-BE49-F238E27FC236}">
                <a16:creationId xmlns:a16="http://schemas.microsoft.com/office/drawing/2014/main" id="{F4A130DB-3B35-401F-B9B7-B5D99940E4BE}"/>
              </a:ext>
            </a:extLst>
          </p:cNvPr>
          <p:cNvSpPr txBox="1"/>
          <p:nvPr/>
        </p:nvSpPr>
        <p:spPr>
          <a:xfrm>
            <a:off x="1292036" y="5409740"/>
            <a:ext cx="31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TW" dirty="0">
                <a:solidFill>
                  <a:srgbClr val="FF0000"/>
                </a:solidFill>
              </a:rPr>
              <a:t>θ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CBA846EB-FC16-41FF-809E-8AE0FE1F5F59}"/>
              </a:ext>
            </a:extLst>
          </p:cNvPr>
          <p:cNvSpPr txBox="1"/>
          <p:nvPr/>
        </p:nvSpPr>
        <p:spPr>
          <a:xfrm>
            <a:off x="987242" y="5289662"/>
            <a:ext cx="31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TW" dirty="0">
                <a:solidFill>
                  <a:srgbClr val="FF0000"/>
                </a:solidFill>
              </a:rPr>
              <a:t>θ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E20BF10B-BAD9-4CD8-AD42-324693D94015}"/>
              </a:ext>
            </a:extLst>
          </p:cNvPr>
          <p:cNvSpPr txBox="1"/>
          <p:nvPr/>
        </p:nvSpPr>
        <p:spPr>
          <a:xfrm>
            <a:off x="654725" y="1438105"/>
            <a:ext cx="31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TW" dirty="0">
                <a:solidFill>
                  <a:srgbClr val="FF0000"/>
                </a:solidFill>
              </a:rPr>
              <a:t>θ</a:t>
            </a:r>
            <a:endParaRPr lang="en-US" altLang="zh-TW" dirty="0">
              <a:solidFill>
                <a:srgbClr val="FF0000"/>
              </a:solidFill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31EC25B8-61EE-476C-899C-574CDA87B2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958" y="1256904"/>
            <a:ext cx="1250950" cy="1358900"/>
          </a:xfrm>
          <a:prstGeom prst="rect">
            <a:avLst/>
          </a:prstGeom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68A48B10-5BA8-44AD-9C08-3F8AD93E793F}"/>
              </a:ext>
            </a:extLst>
          </p:cNvPr>
          <p:cNvSpPr/>
          <p:nvPr/>
        </p:nvSpPr>
        <p:spPr>
          <a:xfrm>
            <a:off x="2028835" y="3048030"/>
            <a:ext cx="1448492" cy="1708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4968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文字方塊 51">
            <a:extLst>
              <a:ext uri="{FF2B5EF4-FFF2-40B4-BE49-F238E27FC236}">
                <a16:creationId xmlns:a16="http://schemas.microsoft.com/office/drawing/2014/main" id="{18A69194-535B-40CD-B7DD-10ABE1FC0690}"/>
              </a:ext>
            </a:extLst>
          </p:cNvPr>
          <p:cNvSpPr txBox="1"/>
          <p:nvPr/>
        </p:nvSpPr>
        <p:spPr>
          <a:xfrm>
            <a:off x="1891539" y="5339173"/>
            <a:ext cx="327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accent1"/>
                </a:solidFill>
              </a:rPr>
              <a:t>D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952E3792-BBB0-4BF4-9343-B1229A2AD896}"/>
              </a:ext>
            </a:extLst>
          </p:cNvPr>
          <p:cNvSpPr txBox="1"/>
          <p:nvPr/>
        </p:nvSpPr>
        <p:spPr>
          <a:xfrm>
            <a:off x="415231" y="5641516"/>
            <a:ext cx="31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14A19815-FA76-4B02-9A05-F5EDD382D4C0}"/>
              </a:ext>
            </a:extLst>
          </p:cNvPr>
          <p:cNvSpPr txBox="1"/>
          <p:nvPr/>
        </p:nvSpPr>
        <p:spPr>
          <a:xfrm>
            <a:off x="1806635" y="5826182"/>
            <a:ext cx="3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B0F0"/>
                </a:solidFill>
              </a:rPr>
              <a:t>R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AA3300E4-5F88-49B6-842B-B49976205484}"/>
              </a:ext>
            </a:extLst>
          </p:cNvPr>
          <p:cNvSpPr txBox="1"/>
          <p:nvPr/>
        </p:nvSpPr>
        <p:spPr>
          <a:xfrm>
            <a:off x="1597151" y="5060462"/>
            <a:ext cx="308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5A906074-2E00-4B64-B20E-10F6C689B40D}"/>
              </a:ext>
            </a:extLst>
          </p:cNvPr>
          <p:cNvSpPr txBox="1"/>
          <p:nvPr/>
        </p:nvSpPr>
        <p:spPr>
          <a:xfrm>
            <a:off x="1614359" y="5620250"/>
            <a:ext cx="327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7A11E9E5-D0AB-48DF-A77A-D9ED19B68E7A}"/>
              </a:ext>
            </a:extLst>
          </p:cNvPr>
          <p:cNvSpPr txBox="1"/>
          <p:nvPr/>
        </p:nvSpPr>
        <p:spPr>
          <a:xfrm>
            <a:off x="443524" y="5061061"/>
            <a:ext cx="296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A671BD43-700A-4D5A-B970-A5B1EED12A7B}"/>
              </a:ext>
            </a:extLst>
          </p:cNvPr>
          <p:cNvSpPr txBox="1"/>
          <p:nvPr/>
        </p:nvSpPr>
        <p:spPr>
          <a:xfrm>
            <a:off x="2066278" y="5641423"/>
            <a:ext cx="290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accent6"/>
                </a:solidFill>
              </a:rPr>
              <a:t>D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3633F998-32BC-43EB-AB60-F0587622CA8E}"/>
              </a:ext>
            </a:extLst>
          </p:cNvPr>
          <p:cNvSpPr txBox="1"/>
          <p:nvPr/>
        </p:nvSpPr>
        <p:spPr>
          <a:xfrm>
            <a:off x="821331" y="802858"/>
            <a:ext cx="330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accent6"/>
                </a:solidFill>
              </a:rPr>
              <a:t>E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B12B20E2-908B-4052-B223-9FCF2C62B3AE}"/>
              </a:ext>
            </a:extLst>
          </p:cNvPr>
          <p:cNvSpPr/>
          <p:nvPr/>
        </p:nvSpPr>
        <p:spPr>
          <a:xfrm>
            <a:off x="2403762" y="5184488"/>
            <a:ext cx="1448492" cy="524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F4A130DB-3B35-401F-B9B7-B5D99940E4BE}"/>
              </a:ext>
            </a:extLst>
          </p:cNvPr>
          <p:cNvSpPr txBox="1"/>
          <p:nvPr/>
        </p:nvSpPr>
        <p:spPr>
          <a:xfrm>
            <a:off x="1292036" y="5409740"/>
            <a:ext cx="31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TW" dirty="0">
                <a:solidFill>
                  <a:srgbClr val="FF0000"/>
                </a:solidFill>
              </a:rPr>
              <a:t>θ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CBA846EB-FC16-41FF-809E-8AE0FE1F5F59}"/>
              </a:ext>
            </a:extLst>
          </p:cNvPr>
          <p:cNvSpPr txBox="1"/>
          <p:nvPr/>
        </p:nvSpPr>
        <p:spPr>
          <a:xfrm>
            <a:off x="987242" y="5289662"/>
            <a:ext cx="31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TW" dirty="0">
                <a:solidFill>
                  <a:srgbClr val="FF0000"/>
                </a:solidFill>
              </a:rPr>
              <a:t>θ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E20BF10B-BAD9-4CD8-AD42-324693D94015}"/>
              </a:ext>
            </a:extLst>
          </p:cNvPr>
          <p:cNvSpPr txBox="1"/>
          <p:nvPr/>
        </p:nvSpPr>
        <p:spPr>
          <a:xfrm>
            <a:off x="654725" y="1438105"/>
            <a:ext cx="31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TW" dirty="0">
                <a:solidFill>
                  <a:srgbClr val="FF0000"/>
                </a:solidFill>
              </a:rPr>
              <a:t>θ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68A48B10-5BA8-44AD-9C08-3F8AD93E793F}"/>
              </a:ext>
            </a:extLst>
          </p:cNvPr>
          <p:cNvSpPr/>
          <p:nvPr/>
        </p:nvSpPr>
        <p:spPr>
          <a:xfrm>
            <a:off x="2028835" y="3048030"/>
            <a:ext cx="1448492" cy="1708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3190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B539EB9B-12E6-404C-99C3-2BBCEE749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802" y="2664112"/>
            <a:ext cx="2352675" cy="1955800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E509C5F3-90AD-4F7C-BEB7-B3B8B4C6C8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610" y="2756114"/>
            <a:ext cx="2352675" cy="1933575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1FA5C05A-9285-49C5-B882-55F701AEAC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855" y="407274"/>
            <a:ext cx="2355850" cy="1920875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1B11ACAF-29A9-44A7-BD21-8BC9D3BE1A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035" y="158036"/>
            <a:ext cx="1495425" cy="2419350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22EC11F8-D018-431F-B801-B6B4C6D5D6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035" y="4700231"/>
            <a:ext cx="3600450" cy="194945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62F5FD20-B520-4EC6-AD9D-9CC3BDD1E4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223" y="3816251"/>
            <a:ext cx="996940" cy="357962"/>
          </a:xfrm>
          <a:prstGeom prst="rect">
            <a:avLst/>
          </a:prstGeom>
          <a:noFill/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DCE36ECA-43DA-4D9A-964D-27FAD48444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35" y="2700389"/>
            <a:ext cx="1006235" cy="427772"/>
          </a:xfrm>
          <a:prstGeom prst="rect">
            <a:avLst/>
          </a:prstGeom>
        </p:spPr>
      </p:pic>
      <p:sp>
        <p:nvSpPr>
          <p:cNvPr id="9" name="橢圓 8">
            <a:extLst>
              <a:ext uri="{FF2B5EF4-FFF2-40B4-BE49-F238E27FC236}">
                <a16:creationId xmlns:a16="http://schemas.microsoft.com/office/drawing/2014/main" id="{488A29A1-4E10-4757-9ECF-7870EB3F8944}"/>
              </a:ext>
            </a:extLst>
          </p:cNvPr>
          <p:cNvSpPr>
            <a:spLocks noChangeAspect="1"/>
          </p:cNvSpPr>
          <p:nvPr/>
        </p:nvSpPr>
        <p:spPr>
          <a:xfrm>
            <a:off x="923968" y="2062716"/>
            <a:ext cx="2828260" cy="2827186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A1CC52D7-1B0F-4F71-9866-F388BEB7C65F}"/>
              </a:ext>
            </a:extLst>
          </p:cNvPr>
          <p:cNvCxnSpPr>
            <a:cxnSpLocks/>
          </p:cNvCxnSpPr>
          <p:nvPr/>
        </p:nvCxnSpPr>
        <p:spPr>
          <a:xfrm>
            <a:off x="3752228" y="3471929"/>
            <a:ext cx="1039242" cy="0"/>
          </a:xfrm>
          <a:prstGeom prst="line">
            <a:avLst/>
          </a:prstGeom>
          <a:ln>
            <a:headEnd type="non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1318810B-B6D1-4C44-96D0-DB472FC3994C}"/>
              </a:ext>
            </a:extLst>
          </p:cNvPr>
          <p:cNvCxnSpPr>
            <a:cxnSpLocks/>
          </p:cNvCxnSpPr>
          <p:nvPr/>
        </p:nvCxnSpPr>
        <p:spPr>
          <a:xfrm>
            <a:off x="923968" y="2711441"/>
            <a:ext cx="0" cy="1471664"/>
          </a:xfrm>
          <a:prstGeom prst="line">
            <a:avLst/>
          </a:prstGeom>
          <a:ln>
            <a:headEnd type="none" w="lg" len="lg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CCAA9DC8-5F79-4DE4-97CE-62755F0429E5}"/>
              </a:ext>
            </a:extLst>
          </p:cNvPr>
          <p:cNvSpPr txBox="1"/>
          <p:nvPr/>
        </p:nvSpPr>
        <p:spPr>
          <a:xfrm>
            <a:off x="577002" y="3067227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50BECE2D-C2BF-4F81-A3A7-4F02F66A8396}"/>
              </a:ext>
            </a:extLst>
          </p:cNvPr>
          <p:cNvSpPr txBox="1"/>
          <p:nvPr/>
        </p:nvSpPr>
        <p:spPr>
          <a:xfrm>
            <a:off x="3822935" y="3057727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B</a:t>
            </a:r>
          </a:p>
        </p:txBody>
      </p: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A8490910-7F1B-4FF9-AA55-F7615B61CC51}"/>
              </a:ext>
            </a:extLst>
          </p:cNvPr>
          <p:cNvCxnSpPr>
            <a:cxnSpLocks/>
          </p:cNvCxnSpPr>
          <p:nvPr/>
        </p:nvCxnSpPr>
        <p:spPr>
          <a:xfrm flipH="1">
            <a:off x="3735143" y="3429000"/>
            <a:ext cx="17349" cy="2905654"/>
          </a:xfrm>
          <a:prstGeom prst="line">
            <a:avLst/>
          </a:prstGeom>
          <a:ln w="25400">
            <a:solidFill>
              <a:srgbClr val="00B050"/>
            </a:solidFill>
            <a:headEnd type="none" w="lg" len="lg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321663B6-8EA6-49A8-9553-96CB7BD32A3D}"/>
              </a:ext>
            </a:extLst>
          </p:cNvPr>
          <p:cNvCxnSpPr>
            <a:cxnSpLocks/>
            <a:stCxn id="9" idx="0"/>
            <a:endCxn id="9" idx="6"/>
          </p:cNvCxnSpPr>
          <p:nvPr/>
        </p:nvCxnSpPr>
        <p:spPr>
          <a:xfrm>
            <a:off x="2338098" y="2062716"/>
            <a:ext cx="1414130" cy="1413593"/>
          </a:xfrm>
          <a:prstGeom prst="line">
            <a:avLst/>
          </a:prstGeom>
          <a:ln w="25400">
            <a:solidFill>
              <a:srgbClr val="FF0000"/>
            </a:solidFill>
            <a:prstDash val="sysDot"/>
            <a:headEnd type="none" w="lg" len="lg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F6EFFC39-DE46-4F02-B2D0-59CF13DCA992}"/>
              </a:ext>
            </a:extLst>
          </p:cNvPr>
          <p:cNvSpPr txBox="1"/>
          <p:nvPr/>
        </p:nvSpPr>
        <p:spPr>
          <a:xfrm>
            <a:off x="3796324" y="43329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EF150D52-C8D9-4CE0-823F-2D3575D91135}"/>
              </a:ext>
            </a:extLst>
          </p:cNvPr>
          <p:cNvSpPr txBox="1"/>
          <p:nvPr/>
        </p:nvSpPr>
        <p:spPr>
          <a:xfrm>
            <a:off x="2171934" y="1537934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D</a:t>
            </a:r>
          </a:p>
        </p:txBody>
      </p: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296C12AE-456A-40F8-B371-2E75F11968C5}"/>
              </a:ext>
            </a:extLst>
          </p:cNvPr>
          <p:cNvCxnSpPr>
            <a:cxnSpLocks/>
            <a:stCxn id="9" idx="4"/>
            <a:endCxn id="9" idx="6"/>
          </p:cNvCxnSpPr>
          <p:nvPr/>
        </p:nvCxnSpPr>
        <p:spPr>
          <a:xfrm flipV="1">
            <a:off x="2338098" y="3476309"/>
            <a:ext cx="1414130" cy="1413593"/>
          </a:xfrm>
          <a:prstGeom prst="line">
            <a:avLst/>
          </a:prstGeom>
          <a:ln w="25400">
            <a:solidFill>
              <a:srgbClr val="00B050"/>
            </a:solidFill>
            <a:prstDash val="sysDot"/>
            <a:headEnd type="none" w="lg" len="lg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015B5A44-435F-4B21-86F0-BFB878FFD6BB}"/>
              </a:ext>
            </a:extLst>
          </p:cNvPr>
          <p:cNvSpPr txBox="1"/>
          <p:nvPr/>
        </p:nvSpPr>
        <p:spPr>
          <a:xfrm>
            <a:off x="2340595" y="30577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</a:p>
        </p:txBody>
      </p:sp>
      <p:cxnSp>
        <p:nvCxnSpPr>
          <p:cNvPr id="25" name="直線接點 24">
            <a:extLst>
              <a:ext uri="{FF2B5EF4-FFF2-40B4-BE49-F238E27FC236}">
                <a16:creationId xmlns:a16="http://schemas.microsoft.com/office/drawing/2014/main" id="{5C8D19BC-8322-43D2-8DCA-C2C813BC9BA5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923968" y="3476309"/>
            <a:ext cx="2827929" cy="2858345"/>
          </a:xfrm>
          <a:prstGeom prst="line">
            <a:avLst/>
          </a:prstGeom>
          <a:ln w="25400">
            <a:solidFill>
              <a:srgbClr val="00B050"/>
            </a:solidFill>
            <a:headEnd type="none" w="lg" len="lg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線接點 25">
            <a:extLst>
              <a:ext uri="{FF2B5EF4-FFF2-40B4-BE49-F238E27FC236}">
                <a16:creationId xmlns:a16="http://schemas.microsoft.com/office/drawing/2014/main" id="{A88F4FBE-7BA2-4478-8201-ED98AA0BAB81}"/>
              </a:ext>
            </a:extLst>
          </p:cNvPr>
          <p:cNvCxnSpPr>
            <a:cxnSpLocks/>
            <a:stCxn id="9" idx="0"/>
          </p:cNvCxnSpPr>
          <p:nvPr/>
        </p:nvCxnSpPr>
        <p:spPr>
          <a:xfrm flipH="1">
            <a:off x="2327608" y="2062716"/>
            <a:ext cx="10490" cy="2849326"/>
          </a:xfrm>
          <a:prstGeom prst="line">
            <a:avLst/>
          </a:prstGeom>
          <a:ln>
            <a:solidFill>
              <a:srgbClr val="FFFF00"/>
            </a:solidFill>
            <a:headEnd type="none" w="lg" len="lg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A5281E5F-6F61-4FC1-9884-8D87FEF1229C}"/>
              </a:ext>
            </a:extLst>
          </p:cNvPr>
          <p:cNvSpPr txBox="1"/>
          <p:nvPr/>
        </p:nvSpPr>
        <p:spPr>
          <a:xfrm>
            <a:off x="1236523" y="3101743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TW" dirty="0">
                <a:solidFill>
                  <a:srgbClr val="FF0000"/>
                </a:solidFill>
              </a:rPr>
              <a:t>θ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453C8149-527B-4EC4-9C86-394EDF44687F}"/>
              </a:ext>
            </a:extLst>
          </p:cNvPr>
          <p:cNvSpPr txBox="1"/>
          <p:nvPr/>
        </p:nvSpPr>
        <p:spPr>
          <a:xfrm>
            <a:off x="3476410" y="3716773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TW" dirty="0">
                <a:solidFill>
                  <a:srgbClr val="FF0000"/>
                </a:solidFill>
              </a:rPr>
              <a:t>θ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BA60F5F4-9B35-43E0-B3A9-CCAC49CBD9AC}"/>
              </a:ext>
            </a:extLst>
          </p:cNvPr>
          <p:cNvSpPr>
            <a:spLocks noChangeAspect="1"/>
          </p:cNvSpPr>
          <p:nvPr/>
        </p:nvSpPr>
        <p:spPr>
          <a:xfrm flipH="1">
            <a:off x="2292434" y="3408993"/>
            <a:ext cx="91328" cy="91293"/>
          </a:xfrm>
          <a:prstGeom prst="ellipse">
            <a:avLst/>
          </a:prstGeom>
          <a:solidFill>
            <a:schemeClr val="tx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90C76AE4-5F32-4D4D-BDBA-BF1BC840EF30}"/>
              </a:ext>
            </a:extLst>
          </p:cNvPr>
          <p:cNvSpPr txBox="1"/>
          <p:nvPr/>
        </p:nvSpPr>
        <p:spPr>
          <a:xfrm>
            <a:off x="3208767" y="348737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TW" dirty="0">
                <a:solidFill>
                  <a:srgbClr val="FF0000"/>
                </a:solidFill>
              </a:rPr>
              <a:t>θ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0384152B-B347-4A65-A09A-52CFA7094B39}"/>
              </a:ext>
            </a:extLst>
          </p:cNvPr>
          <p:cNvSpPr txBox="1"/>
          <p:nvPr/>
        </p:nvSpPr>
        <p:spPr>
          <a:xfrm>
            <a:off x="2178461" y="4979358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00B050"/>
                </a:solidFill>
              </a:rPr>
              <a:t>E</a:t>
            </a: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91456D64-E87B-4AB0-8D59-59BCB2400812}"/>
              </a:ext>
            </a:extLst>
          </p:cNvPr>
          <p:cNvSpPr txBox="1"/>
          <p:nvPr/>
        </p:nvSpPr>
        <p:spPr>
          <a:xfrm>
            <a:off x="3786706" y="6084588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00B050"/>
                </a:solidFill>
              </a:rPr>
              <a:t>F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6E3070C1-D989-48F3-99AE-2A34C73E8AB2}"/>
              </a:ext>
            </a:extLst>
          </p:cNvPr>
          <p:cNvSpPr/>
          <p:nvPr/>
        </p:nvSpPr>
        <p:spPr>
          <a:xfrm rot="18774572">
            <a:off x="2264585" y="2106516"/>
            <a:ext cx="143720" cy="1312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26A11E20-559F-4BEB-8870-544ED25072AC}"/>
              </a:ext>
            </a:extLst>
          </p:cNvPr>
          <p:cNvSpPr txBox="1"/>
          <p:nvPr/>
        </p:nvSpPr>
        <p:spPr>
          <a:xfrm>
            <a:off x="657619" y="100813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正圓</a:t>
            </a:r>
            <a:endParaRPr lang="en-US" altLang="zh-TW" dirty="0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D9D12201-F3B5-4B91-83FD-262C17D6F0CB}"/>
              </a:ext>
            </a:extLst>
          </p:cNvPr>
          <p:cNvSpPr/>
          <p:nvPr/>
        </p:nvSpPr>
        <p:spPr>
          <a:xfrm rot="18774572">
            <a:off x="2276728" y="4723739"/>
            <a:ext cx="143720" cy="1312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FB2C753C-9180-493D-8F1C-0B2CC2029896}"/>
              </a:ext>
            </a:extLst>
          </p:cNvPr>
          <p:cNvCxnSpPr>
            <a:cxnSpLocks/>
          </p:cNvCxnSpPr>
          <p:nvPr/>
        </p:nvCxnSpPr>
        <p:spPr>
          <a:xfrm>
            <a:off x="341504" y="3439501"/>
            <a:ext cx="4597661" cy="38155"/>
          </a:xfrm>
          <a:prstGeom prst="line">
            <a:avLst/>
          </a:prstGeom>
          <a:ln>
            <a:prstDash val="sysDot"/>
            <a:headEnd type="none" w="lg" len="lg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C3BC508A-578F-4B6A-9CCD-D220F602931C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913880" y="617965"/>
            <a:ext cx="2882444" cy="2833200"/>
          </a:xfrm>
          <a:prstGeom prst="line">
            <a:avLst/>
          </a:prstGeom>
          <a:ln w="38100">
            <a:solidFill>
              <a:srgbClr val="FF0000"/>
            </a:solidFill>
            <a:headEnd type="none" w="lg" len="lg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CCC29375-626B-47C0-9BE0-5C9C258E2587}"/>
              </a:ext>
            </a:extLst>
          </p:cNvPr>
          <p:cNvCxnSpPr>
            <a:cxnSpLocks/>
            <a:stCxn id="9" idx="6"/>
          </p:cNvCxnSpPr>
          <p:nvPr/>
        </p:nvCxnSpPr>
        <p:spPr>
          <a:xfrm flipH="1" flipV="1">
            <a:off x="3737640" y="508718"/>
            <a:ext cx="14588" cy="2967591"/>
          </a:xfrm>
          <a:prstGeom prst="line">
            <a:avLst/>
          </a:prstGeom>
          <a:ln w="38100">
            <a:solidFill>
              <a:srgbClr val="FF0000"/>
            </a:solidFill>
            <a:headEnd type="none" w="lg" len="lg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F2DA70DD-CCC7-4C90-B21D-F27794713C0C}"/>
              </a:ext>
            </a:extLst>
          </p:cNvPr>
          <p:cNvCxnSpPr>
            <a:cxnSpLocks/>
            <a:stCxn id="9" idx="6"/>
          </p:cNvCxnSpPr>
          <p:nvPr/>
        </p:nvCxnSpPr>
        <p:spPr>
          <a:xfrm flipH="1" flipV="1">
            <a:off x="923968" y="3454639"/>
            <a:ext cx="2828260" cy="21670"/>
          </a:xfrm>
          <a:prstGeom prst="line">
            <a:avLst/>
          </a:prstGeom>
          <a:ln w="38100">
            <a:solidFill>
              <a:srgbClr val="00B0F0"/>
            </a:solidFill>
            <a:headEnd type="none" w="lg" len="lg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0" name="圖片 39">
            <a:extLst>
              <a:ext uri="{FF2B5EF4-FFF2-40B4-BE49-F238E27FC236}">
                <a16:creationId xmlns:a16="http://schemas.microsoft.com/office/drawing/2014/main" id="{97D04E86-4352-4399-9E81-781AEF7F6D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942" y="1551158"/>
            <a:ext cx="1035136" cy="437942"/>
          </a:xfrm>
          <a:prstGeom prst="rect">
            <a:avLst/>
          </a:prstGeom>
        </p:spPr>
      </p:pic>
      <p:pic>
        <p:nvPicPr>
          <p:cNvPr id="41" name="圖片 40">
            <a:extLst>
              <a:ext uri="{FF2B5EF4-FFF2-40B4-BE49-F238E27FC236}">
                <a16:creationId xmlns:a16="http://schemas.microsoft.com/office/drawing/2014/main" id="{870877ED-8D33-4170-BE3A-9E2FF9BE600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422" y="4703517"/>
            <a:ext cx="1062229" cy="417050"/>
          </a:xfrm>
          <a:prstGeom prst="rect">
            <a:avLst/>
          </a:prstGeom>
        </p:spPr>
      </p:pic>
      <p:pic>
        <p:nvPicPr>
          <p:cNvPr id="42" name="圖片 41">
            <a:extLst>
              <a:ext uri="{FF2B5EF4-FFF2-40B4-BE49-F238E27FC236}">
                <a16:creationId xmlns:a16="http://schemas.microsoft.com/office/drawing/2014/main" id="{0907E72A-5B3E-46FF-BAFF-CE103409D5B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575" y="1008138"/>
            <a:ext cx="856802" cy="369332"/>
          </a:xfrm>
          <a:prstGeom prst="rect">
            <a:avLst/>
          </a:prstGeom>
        </p:spPr>
      </p:pic>
      <p:pic>
        <p:nvPicPr>
          <p:cNvPr id="43" name="圖片 42">
            <a:extLst>
              <a:ext uri="{FF2B5EF4-FFF2-40B4-BE49-F238E27FC236}">
                <a16:creationId xmlns:a16="http://schemas.microsoft.com/office/drawing/2014/main" id="{38E22BE8-DC61-4D0F-8679-46EB5A69304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883" y="5415128"/>
            <a:ext cx="973110" cy="369332"/>
          </a:xfrm>
          <a:prstGeom prst="rect">
            <a:avLst/>
          </a:prstGeom>
        </p:spPr>
      </p:pic>
      <p:sp>
        <p:nvSpPr>
          <p:cNvPr id="44" name="矩形 43">
            <a:extLst>
              <a:ext uri="{FF2B5EF4-FFF2-40B4-BE49-F238E27FC236}">
                <a16:creationId xmlns:a16="http://schemas.microsoft.com/office/drawing/2014/main" id="{8E1AF7C0-E355-4CFE-A16E-238DCBC90F6B}"/>
              </a:ext>
            </a:extLst>
          </p:cNvPr>
          <p:cNvSpPr>
            <a:spLocks/>
          </p:cNvSpPr>
          <p:nvPr/>
        </p:nvSpPr>
        <p:spPr>
          <a:xfrm rot="2700000">
            <a:off x="1327670" y="2475775"/>
            <a:ext cx="2026342" cy="198118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AC0F749D-CE74-4057-9ADD-599756A230A1}"/>
              </a:ext>
            </a:extLst>
          </p:cNvPr>
          <p:cNvSpPr>
            <a:spLocks/>
          </p:cNvSpPr>
          <p:nvPr/>
        </p:nvSpPr>
        <p:spPr>
          <a:xfrm rot="2700000">
            <a:off x="2761303" y="3916889"/>
            <a:ext cx="2026342" cy="198118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E33B43B8-8DD0-4A37-8508-7A62B6F574C5}"/>
              </a:ext>
            </a:extLst>
          </p:cNvPr>
          <p:cNvSpPr txBox="1"/>
          <p:nvPr/>
        </p:nvSpPr>
        <p:spPr>
          <a:xfrm>
            <a:off x="3376343" y="99838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TW" dirty="0">
                <a:solidFill>
                  <a:srgbClr val="FF0000"/>
                </a:solidFill>
              </a:rPr>
              <a:t>θ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793206BC-84C4-4D8D-A658-74C227CE7FE8}"/>
              </a:ext>
            </a:extLst>
          </p:cNvPr>
          <p:cNvSpPr>
            <a:spLocks/>
          </p:cNvSpPr>
          <p:nvPr/>
        </p:nvSpPr>
        <p:spPr>
          <a:xfrm rot="2700000">
            <a:off x="2739910" y="1073695"/>
            <a:ext cx="2026342" cy="198118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91337E55-9167-4508-A108-056E468A482D}"/>
              </a:ext>
            </a:extLst>
          </p:cNvPr>
          <p:cNvSpPr txBox="1"/>
          <p:nvPr/>
        </p:nvSpPr>
        <p:spPr>
          <a:xfrm>
            <a:off x="681986" y="336116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三角函數基本概念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6534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>
            <a:extLst>
              <a:ext uri="{FF2B5EF4-FFF2-40B4-BE49-F238E27FC236}">
                <a16:creationId xmlns:a16="http://schemas.microsoft.com/office/drawing/2014/main" id="{1FA5C05A-9285-49C5-B882-55F701AEA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155" y="1192804"/>
            <a:ext cx="5269111" cy="4296243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62F5FD20-B520-4EC6-AD9D-9CC3BDD1E4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190" y="3779968"/>
            <a:ext cx="996940" cy="357962"/>
          </a:xfrm>
          <a:prstGeom prst="rect">
            <a:avLst/>
          </a:prstGeom>
          <a:noFill/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DCE36ECA-43DA-4D9A-964D-27FAD48444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508" y="2507908"/>
            <a:ext cx="1006235" cy="427772"/>
          </a:xfrm>
          <a:prstGeom prst="rect">
            <a:avLst/>
          </a:prstGeom>
        </p:spPr>
      </p:pic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A1CC52D7-1B0F-4F71-9866-F388BEB7C65F}"/>
              </a:ext>
            </a:extLst>
          </p:cNvPr>
          <p:cNvCxnSpPr>
            <a:cxnSpLocks/>
          </p:cNvCxnSpPr>
          <p:nvPr/>
        </p:nvCxnSpPr>
        <p:spPr>
          <a:xfrm>
            <a:off x="6177683" y="3471929"/>
            <a:ext cx="1039242" cy="0"/>
          </a:xfrm>
          <a:prstGeom prst="line">
            <a:avLst/>
          </a:prstGeom>
          <a:ln>
            <a:headEnd type="non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1318810B-B6D1-4C44-96D0-DB472FC3994C}"/>
              </a:ext>
            </a:extLst>
          </p:cNvPr>
          <p:cNvCxnSpPr>
            <a:cxnSpLocks/>
          </p:cNvCxnSpPr>
          <p:nvPr/>
        </p:nvCxnSpPr>
        <p:spPr>
          <a:xfrm>
            <a:off x="5106033" y="2605093"/>
            <a:ext cx="0" cy="1471664"/>
          </a:xfrm>
          <a:prstGeom prst="line">
            <a:avLst/>
          </a:prstGeom>
          <a:ln>
            <a:headEnd type="none" w="lg" len="lg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CCAA9DC8-5F79-4DE4-97CE-62755F0429E5}"/>
              </a:ext>
            </a:extLst>
          </p:cNvPr>
          <p:cNvSpPr txBox="1"/>
          <p:nvPr/>
        </p:nvSpPr>
        <p:spPr>
          <a:xfrm>
            <a:off x="1375787" y="3067227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50BECE2D-C2BF-4F81-A3A7-4F02F66A8396}"/>
              </a:ext>
            </a:extLst>
          </p:cNvPr>
          <p:cNvSpPr txBox="1"/>
          <p:nvPr/>
        </p:nvSpPr>
        <p:spPr>
          <a:xfrm>
            <a:off x="3185485" y="305612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B</a:t>
            </a:r>
          </a:p>
        </p:txBody>
      </p: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A8490910-7F1B-4FF9-AA55-F7615B61CC51}"/>
              </a:ext>
            </a:extLst>
          </p:cNvPr>
          <p:cNvCxnSpPr>
            <a:cxnSpLocks/>
          </p:cNvCxnSpPr>
          <p:nvPr/>
        </p:nvCxnSpPr>
        <p:spPr>
          <a:xfrm flipH="1">
            <a:off x="6160598" y="3429000"/>
            <a:ext cx="17349" cy="2905654"/>
          </a:xfrm>
          <a:prstGeom prst="line">
            <a:avLst/>
          </a:prstGeom>
          <a:ln w="25400">
            <a:solidFill>
              <a:srgbClr val="00B050"/>
            </a:solidFill>
            <a:headEnd type="none" w="lg" len="lg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321663B6-8EA6-49A8-9553-96CB7BD32A3D}"/>
              </a:ext>
            </a:extLst>
          </p:cNvPr>
          <p:cNvCxnSpPr>
            <a:cxnSpLocks/>
          </p:cNvCxnSpPr>
          <p:nvPr/>
        </p:nvCxnSpPr>
        <p:spPr>
          <a:xfrm>
            <a:off x="4763553" y="2062716"/>
            <a:ext cx="1414130" cy="1413593"/>
          </a:xfrm>
          <a:prstGeom prst="line">
            <a:avLst/>
          </a:prstGeom>
          <a:ln w="25400">
            <a:solidFill>
              <a:srgbClr val="FF0000"/>
            </a:solidFill>
            <a:prstDash val="sysDot"/>
            <a:headEnd type="none" w="lg" len="lg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F6EFFC39-DE46-4F02-B2D0-59CF13DCA992}"/>
              </a:ext>
            </a:extLst>
          </p:cNvPr>
          <p:cNvSpPr txBox="1"/>
          <p:nvPr/>
        </p:nvSpPr>
        <p:spPr>
          <a:xfrm>
            <a:off x="4595109" y="43329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EF150D52-C8D9-4CE0-823F-2D3575D91135}"/>
              </a:ext>
            </a:extLst>
          </p:cNvPr>
          <p:cNvSpPr txBox="1"/>
          <p:nvPr/>
        </p:nvSpPr>
        <p:spPr>
          <a:xfrm>
            <a:off x="4597389" y="1537934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D</a:t>
            </a:r>
          </a:p>
        </p:txBody>
      </p: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296C12AE-456A-40F8-B371-2E75F11968C5}"/>
              </a:ext>
            </a:extLst>
          </p:cNvPr>
          <p:cNvCxnSpPr>
            <a:cxnSpLocks/>
          </p:cNvCxnSpPr>
          <p:nvPr/>
        </p:nvCxnSpPr>
        <p:spPr>
          <a:xfrm flipV="1">
            <a:off x="4306353" y="3476309"/>
            <a:ext cx="1414130" cy="1413593"/>
          </a:xfrm>
          <a:prstGeom prst="line">
            <a:avLst/>
          </a:prstGeom>
          <a:ln w="25400">
            <a:solidFill>
              <a:srgbClr val="00B050"/>
            </a:solidFill>
            <a:prstDash val="sysDot"/>
            <a:headEnd type="none" w="lg" len="lg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015B5A44-435F-4B21-86F0-BFB878FFD6BB}"/>
              </a:ext>
            </a:extLst>
          </p:cNvPr>
          <p:cNvSpPr txBox="1"/>
          <p:nvPr/>
        </p:nvSpPr>
        <p:spPr>
          <a:xfrm>
            <a:off x="2501425" y="30314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</a:p>
        </p:txBody>
      </p:sp>
      <p:cxnSp>
        <p:nvCxnSpPr>
          <p:cNvPr id="25" name="直線接點 24">
            <a:extLst>
              <a:ext uri="{FF2B5EF4-FFF2-40B4-BE49-F238E27FC236}">
                <a16:creationId xmlns:a16="http://schemas.microsoft.com/office/drawing/2014/main" id="{5C8D19BC-8322-43D2-8DCA-C2C813BC9BA5}"/>
              </a:ext>
            </a:extLst>
          </p:cNvPr>
          <p:cNvCxnSpPr>
            <a:cxnSpLocks/>
          </p:cNvCxnSpPr>
          <p:nvPr/>
        </p:nvCxnSpPr>
        <p:spPr>
          <a:xfrm>
            <a:off x="3320545" y="3476309"/>
            <a:ext cx="2827929" cy="2858345"/>
          </a:xfrm>
          <a:prstGeom prst="line">
            <a:avLst/>
          </a:prstGeom>
          <a:ln w="25400">
            <a:solidFill>
              <a:srgbClr val="00B050"/>
            </a:solidFill>
            <a:headEnd type="none" w="lg" len="lg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線接點 25">
            <a:extLst>
              <a:ext uri="{FF2B5EF4-FFF2-40B4-BE49-F238E27FC236}">
                <a16:creationId xmlns:a16="http://schemas.microsoft.com/office/drawing/2014/main" id="{A88F4FBE-7BA2-4478-8201-ED98AA0BAB81}"/>
              </a:ext>
            </a:extLst>
          </p:cNvPr>
          <p:cNvCxnSpPr>
            <a:cxnSpLocks/>
          </p:cNvCxnSpPr>
          <p:nvPr/>
        </p:nvCxnSpPr>
        <p:spPr>
          <a:xfrm flipH="1">
            <a:off x="4753063" y="2062716"/>
            <a:ext cx="10490" cy="2849326"/>
          </a:xfrm>
          <a:prstGeom prst="line">
            <a:avLst/>
          </a:prstGeom>
          <a:ln>
            <a:solidFill>
              <a:srgbClr val="FFFF00"/>
            </a:solidFill>
            <a:headEnd type="none" w="lg" len="lg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A5281E5F-6F61-4FC1-9884-8D87FEF1229C}"/>
              </a:ext>
            </a:extLst>
          </p:cNvPr>
          <p:cNvSpPr txBox="1"/>
          <p:nvPr/>
        </p:nvSpPr>
        <p:spPr>
          <a:xfrm>
            <a:off x="2035308" y="3101743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TW" dirty="0">
                <a:solidFill>
                  <a:srgbClr val="FF0000"/>
                </a:solidFill>
              </a:rPr>
              <a:t>θ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453C8149-527B-4EC4-9C86-394EDF44687F}"/>
              </a:ext>
            </a:extLst>
          </p:cNvPr>
          <p:cNvSpPr txBox="1"/>
          <p:nvPr/>
        </p:nvSpPr>
        <p:spPr>
          <a:xfrm>
            <a:off x="5901865" y="3716773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TW" dirty="0">
                <a:solidFill>
                  <a:srgbClr val="FF0000"/>
                </a:solidFill>
              </a:rPr>
              <a:t>θ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BA60F5F4-9B35-43E0-B3A9-CCAC49CBD9AC}"/>
              </a:ext>
            </a:extLst>
          </p:cNvPr>
          <p:cNvSpPr>
            <a:spLocks noChangeAspect="1"/>
          </p:cNvSpPr>
          <p:nvPr/>
        </p:nvSpPr>
        <p:spPr>
          <a:xfrm flipH="1">
            <a:off x="4717889" y="3408993"/>
            <a:ext cx="91328" cy="91293"/>
          </a:xfrm>
          <a:prstGeom prst="ellipse">
            <a:avLst/>
          </a:prstGeom>
          <a:solidFill>
            <a:schemeClr val="tx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90C76AE4-5F32-4D4D-BDBA-BF1BC840EF30}"/>
              </a:ext>
            </a:extLst>
          </p:cNvPr>
          <p:cNvSpPr txBox="1"/>
          <p:nvPr/>
        </p:nvSpPr>
        <p:spPr>
          <a:xfrm>
            <a:off x="5634222" y="348737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TW" dirty="0">
                <a:solidFill>
                  <a:srgbClr val="FF0000"/>
                </a:solidFill>
              </a:rPr>
              <a:t>θ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0384152B-B347-4A65-A09A-52CFA7094B39}"/>
              </a:ext>
            </a:extLst>
          </p:cNvPr>
          <p:cNvSpPr txBox="1"/>
          <p:nvPr/>
        </p:nvSpPr>
        <p:spPr>
          <a:xfrm>
            <a:off x="4603916" y="4979358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00B050"/>
                </a:solidFill>
              </a:rPr>
              <a:t>E</a:t>
            </a: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91456D64-E87B-4AB0-8D59-59BCB2400812}"/>
              </a:ext>
            </a:extLst>
          </p:cNvPr>
          <p:cNvSpPr txBox="1"/>
          <p:nvPr/>
        </p:nvSpPr>
        <p:spPr>
          <a:xfrm>
            <a:off x="4585491" y="6084588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00B050"/>
                </a:solidFill>
              </a:rPr>
              <a:t>F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6E3070C1-D989-48F3-99AE-2A34C73E8AB2}"/>
              </a:ext>
            </a:extLst>
          </p:cNvPr>
          <p:cNvSpPr/>
          <p:nvPr/>
        </p:nvSpPr>
        <p:spPr>
          <a:xfrm rot="18774572">
            <a:off x="4690040" y="2106516"/>
            <a:ext cx="143720" cy="1312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26A11E20-559F-4BEB-8870-544ED25072AC}"/>
              </a:ext>
            </a:extLst>
          </p:cNvPr>
          <p:cNvSpPr txBox="1"/>
          <p:nvPr/>
        </p:nvSpPr>
        <p:spPr>
          <a:xfrm>
            <a:off x="1456404" y="100813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正圓</a:t>
            </a:r>
            <a:endParaRPr lang="en-US" altLang="zh-TW" dirty="0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D9D12201-F3B5-4B91-83FD-262C17D6F0CB}"/>
              </a:ext>
            </a:extLst>
          </p:cNvPr>
          <p:cNvSpPr/>
          <p:nvPr/>
        </p:nvSpPr>
        <p:spPr>
          <a:xfrm rot="18774572">
            <a:off x="4702183" y="4723739"/>
            <a:ext cx="143720" cy="1312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FB2C753C-9180-493D-8F1C-0B2CC2029896}"/>
              </a:ext>
            </a:extLst>
          </p:cNvPr>
          <p:cNvCxnSpPr>
            <a:cxnSpLocks/>
          </p:cNvCxnSpPr>
          <p:nvPr/>
        </p:nvCxnSpPr>
        <p:spPr>
          <a:xfrm>
            <a:off x="3883489" y="3439501"/>
            <a:ext cx="4597661" cy="38155"/>
          </a:xfrm>
          <a:prstGeom prst="line">
            <a:avLst/>
          </a:prstGeom>
          <a:ln>
            <a:prstDash val="sysDot"/>
            <a:headEnd type="none" w="lg" len="lg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C3BC508A-578F-4B6A-9CCD-D220F602931C}"/>
              </a:ext>
            </a:extLst>
          </p:cNvPr>
          <p:cNvCxnSpPr>
            <a:cxnSpLocks/>
          </p:cNvCxnSpPr>
          <p:nvPr/>
        </p:nvCxnSpPr>
        <p:spPr>
          <a:xfrm flipV="1">
            <a:off x="4821709" y="2196834"/>
            <a:ext cx="2882444" cy="2833200"/>
          </a:xfrm>
          <a:prstGeom prst="line">
            <a:avLst/>
          </a:prstGeom>
          <a:ln w="38100">
            <a:solidFill>
              <a:srgbClr val="FF0000"/>
            </a:solidFill>
            <a:headEnd type="none" w="lg" len="lg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CCC29375-626B-47C0-9BE0-5C9C258E2587}"/>
              </a:ext>
            </a:extLst>
          </p:cNvPr>
          <p:cNvCxnSpPr>
            <a:cxnSpLocks/>
          </p:cNvCxnSpPr>
          <p:nvPr/>
        </p:nvCxnSpPr>
        <p:spPr>
          <a:xfrm flipH="1" flipV="1">
            <a:off x="6134217" y="508718"/>
            <a:ext cx="14588" cy="2967591"/>
          </a:xfrm>
          <a:prstGeom prst="line">
            <a:avLst/>
          </a:prstGeom>
          <a:ln w="38100">
            <a:solidFill>
              <a:srgbClr val="FF0000"/>
            </a:solidFill>
            <a:headEnd type="none" w="lg" len="lg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F2DA70DD-CCC7-4C90-B21D-F27794713C0C}"/>
              </a:ext>
            </a:extLst>
          </p:cNvPr>
          <p:cNvCxnSpPr>
            <a:cxnSpLocks/>
          </p:cNvCxnSpPr>
          <p:nvPr/>
        </p:nvCxnSpPr>
        <p:spPr>
          <a:xfrm flipH="1" flipV="1">
            <a:off x="3320545" y="3454639"/>
            <a:ext cx="2828260" cy="21670"/>
          </a:xfrm>
          <a:prstGeom prst="line">
            <a:avLst/>
          </a:prstGeom>
          <a:ln w="38100">
            <a:solidFill>
              <a:srgbClr val="00B0F0"/>
            </a:solidFill>
            <a:headEnd type="none" w="lg" len="lg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0" name="圖片 39">
            <a:extLst>
              <a:ext uri="{FF2B5EF4-FFF2-40B4-BE49-F238E27FC236}">
                <a16:creationId xmlns:a16="http://schemas.microsoft.com/office/drawing/2014/main" id="{97D04E86-4352-4399-9E81-781AEF7F6D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397" y="1551158"/>
            <a:ext cx="1035136" cy="437942"/>
          </a:xfrm>
          <a:prstGeom prst="rect">
            <a:avLst/>
          </a:prstGeom>
        </p:spPr>
      </p:pic>
      <p:pic>
        <p:nvPicPr>
          <p:cNvPr id="41" name="圖片 40">
            <a:extLst>
              <a:ext uri="{FF2B5EF4-FFF2-40B4-BE49-F238E27FC236}">
                <a16:creationId xmlns:a16="http://schemas.microsoft.com/office/drawing/2014/main" id="{870877ED-8D33-4170-BE3A-9E2FF9BE60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877" y="4703517"/>
            <a:ext cx="1062229" cy="417050"/>
          </a:xfrm>
          <a:prstGeom prst="rect">
            <a:avLst/>
          </a:prstGeom>
        </p:spPr>
      </p:pic>
      <p:pic>
        <p:nvPicPr>
          <p:cNvPr id="42" name="圖片 41">
            <a:extLst>
              <a:ext uri="{FF2B5EF4-FFF2-40B4-BE49-F238E27FC236}">
                <a16:creationId xmlns:a16="http://schemas.microsoft.com/office/drawing/2014/main" id="{0907E72A-5B3E-46FF-BAFF-CE103409D5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030" y="1008138"/>
            <a:ext cx="856802" cy="369332"/>
          </a:xfrm>
          <a:prstGeom prst="rect">
            <a:avLst/>
          </a:prstGeom>
        </p:spPr>
      </p:pic>
      <p:pic>
        <p:nvPicPr>
          <p:cNvPr id="43" name="圖片 42">
            <a:extLst>
              <a:ext uri="{FF2B5EF4-FFF2-40B4-BE49-F238E27FC236}">
                <a16:creationId xmlns:a16="http://schemas.microsoft.com/office/drawing/2014/main" id="{38E22BE8-DC61-4D0F-8679-46EB5A6930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338" y="5415128"/>
            <a:ext cx="973110" cy="369332"/>
          </a:xfrm>
          <a:prstGeom prst="rect">
            <a:avLst/>
          </a:prstGeom>
        </p:spPr>
      </p:pic>
      <p:sp>
        <p:nvSpPr>
          <p:cNvPr id="44" name="矩形 43">
            <a:extLst>
              <a:ext uri="{FF2B5EF4-FFF2-40B4-BE49-F238E27FC236}">
                <a16:creationId xmlns:a16="http://schemas.microsoft.com/office/drawing/2014/main" id="{8E1AF7C0-E355-4CFE-A16E-238DCBC90F6B}"/>
              </a:ext>
            </a:extLst>
          </p:cNvPr>
          <p:cNvSpPr>
            <a:spLocks/>
          </p:cNvSpPr>
          <p:nvPr/>
        </p:nvSpPr>
        <p:spPr>
          <a:xfrm rot="2700000">
            <a:off x="5164511" y="2707538"/>
            <a:ext cx="2026342" cy="198118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AC0F749D-CE74-4057-9ADD-599756A230A1}"/>
              </a:ext>
            </a:extLst>
          </p:cNvPr>
          <p:cNvSpPr>
            <a:spLocks/>
          </p:cNvSpPr>
          <p:nvPr/>
        </p:nvSpPr>
        <p:spPr>
          <a:xfrm rot="2700000">
            <a:off x="1424329" y="2794334"/>
            <a:ext cx="2115446" cy="276910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E33B43B8-8DD0-4A37-8508-7A62B6F574C5}"/>
              </a:ext>
            </a:extLst>
          </p:cNvPr>
          <p:cNvSpPr txBox="1"/>
          <p:nvPr/>
        </p:nvSpPr>
        <p:spPr>
          <a:xfrm>
            <a:off x="5801798" y="99838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TW" dirty="0">
                <a:solidFill>
                  <a:srgbClr val="FF0000"/>
                </a:solidFill>
              </a:rPr>
              <a:t>θ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793206BC-84C4-4D8D-A658-74C227CE7FE8}"/>
              </a:ext>
            </a:extLst>
          </p:cNvPr>
          <p:cNvSpPr>
            <a:spLocks/>
          </p:cNvSpPr>
          <p:nvPr/>
        </p:nvSpPr>
        <p:spPr>
          <a:xfrm rot="2700000">
            <a:off x="5321641" y="1072126"/>
            <a:ext cx="2026342" cy="198118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91337E55-9167-4508-A108-056E468A482D}"/>
              </a:ext>
            </a:extLst>
          </p:cNvPr>
          <p:cNvSpPr txBox="1"/>
          <p:nvPr/>
        </p:nvSpPr>
        <p:spPr>
          <a:xfrm>
            <a:off x="319635" y="14844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三角函數基本概念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1" name="橢圓 50">
            <a:extLst>
              <a:ext uri="{FF2B5EF4-FFF2-40B4-BE49-F238E27FC236}">
                <a16:creationId xmlns:a16="http://schemas.microsoft.com/office/drawing/2014/main" id="{7C6BD5F7-0041-4737-AB9B-9B5ADC35FBF1}"/>
              </a:ext>
            </a:extLst>
          </p:cNvPr>
          <p:cNvSpPr>
            <a:spLocks noChangeAspect="1"/>
          </p:cNvSpPr>
          <p:nvPr/>
        </p:nvSpPr>
        <p:spPr>
          <a:xfrm>
            <a:off x="319635" y="2046953"/>
            <a:ext cx="2828260" cy="2827186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86097494-7033-447C-8F86-E962D4C696A7}"/>
              </a:ext>
            </a:extLst>
          </p:cNvPr>
          <p:cNvSpPr>
            <a:spLocks/>
          </p:cNvSpPr>
          <p:nvPr/>
        </p:nvSpPr>
        <p:spPr>
          <a:xfrm>
            <a:off x="5992629" y="2681455"/>
            <a:ext cx="2026342" cy="198118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344B0ECA-F8B8-46F2-A7CE-32E41E4B8EB4}"/>
              </a:ext>
            </a:extLst>
          </p:cNvPr>
          <p:cNvCxnSpPr>
            <a:cxnSpLocks/>
          </p:cNvCxnSpPr>
          <p:nvPr/>
        </p:nvCxnSpPr>
        <p:spPr>
          <a:xfrm>
            <a:off x="11172264" y="617965"/>
            <a:ext cx="12286" cy="4246526"/>
          </a:xfrm>
          <a:prstGeom prst="line">
            <a:avLst/>
          </a:prstGeom>
          <a:ln>
            <a:solidFill>
              <a:srgbClr val="FFFF00"/>
            </a:solidFill>
            <a:headEnd type="none" w="lg" len="lg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直線接點 53">
            <a:extLst>
              <a:ext uri="{FF2B5EF4-FFF2-40B4-BE49-F238E27FC236}">
                <a16:creationId xmlns:a16="http://schemas.microsoft.com/office/drawing/2014/main" id="{00265A0A-8EDE-4B3E-A067-12F772EC515F}"/>
              </a:ext>
            </a:extLst>
          </p:cNvPr>
          <p:cNvCxnSpPr>
            <a:cxnSpLocks/>
          </p:cNvCxnSpPr>
          <p:nvPr/>
        </p:nvCxnSpPr>
        <p:spPr>
          <a:xfrm flipH="1">
            <a:off x="8564792" y="6031641"/>
            <a:ext cx="4973836" cy="0"/>
          </a:xfrm>
          <a:prstGeom prst="line">
            <a:avLst/>
          </a:prstGeom>
          <a:ln>
            <a:solidFill>
              <a:srgbClr val="FFFF00"/>
            </a:solidFill>
            <a:headEnd type="none" w="lg" len="lg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矩形 58">
            <a:extLst>
              <a:ext uri="{FF2B5EF4-FFF2-40B4-BE49-F238E27FC236}">
                <a16:creationId xmlns:a16="http://schemas.microsoft.com/office/drawing/2014/main" id="{262BA27A-8FF0-46A2-BB98-D9699AE00CD7}"/>
              </a:ext>
            </a:extLst>
          </p:cNvPr>
          <p:cNvSpPr>
            <a:spLocks/>
          </p:cNvSpPr>
          <p:nvPr/>
        </p:nvSpPr>
        <p:spPr>
          <a:xfrm>
            <a:off x="1726446" y="2050371"/>
            <a:ext cx="1426952" cy="138766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7CE1F6C1-2D09-4089-A788-993D233A01D4}"/>
              </a:ext>
            </a:extLst>
          </p:cNvPr>
          <p:cNvSpPr>
            <a:spLocks/>
          </p:cNvSpPr>
          <p:nvPr/>
        </p:nvSpPr>
        <p:spPr>
          <a:xfrm>
            <a:off x="1734501" y="3436560"/>
            <a:ext cx="1415890" cy="143756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DC88147C-0034-4107-BA0D-13FAD7FC8603}"/>
              </a:ext>
            </a:extLst>
          </p:cNvPr>
          <p:cNvSpPr>
            <a:spLocks/>
          </p:cNvSpPr>
          <p:nvPr/>
        </p:nvSpPr>
        <p:spPr>
          <a:xfrm>
            <a:off x="313634" y="2029835"/>
            <a:ext cx="1418108" cy="140490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99179A6D-5210-440A-A3CD-79129DE1F211}"/>
              </a:ext>
            </a:extLst>
          </p:cNvPr>
          <p:cNvSpPr>
            <a:spLocks/>
          </p:cNvSpPr>
          <p:nvPr/>
        </p:nvSpPr>
        <p:spPr>
          <a:xfrm>
            <a:off x="313898" y="3436560"/>
            <a:ext cx="1418107" cy="14279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EF150D17-A1B9-4F0A-8595-0FB321A6AA3D}"/>
              </a:ext>
            </a:extLst>
          </p:cNvPr>
          <p:cNvSpPr>
            <a:spLocks/>
          </p:cNvSpPr>
          <p:nvPr/>
        </p:nvSpPr>
        <p:spPr>
          <a:xfrm>
            <a:off x="1725590" y="2507907"/>
            <a:ext cx="1034335" cy="92207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34C069F7-4F65-4A53-8E6E-A3F5CD963683}"/>
              </a:ext>
            </a:extLst>
          </p:cNvPr>
          <p:cNvSpPr>
            <a:spLocks/>
          </p:cNvSpPr>
          <p:nvPr/>
        </p:nvSpPr>
        <p:spPr>
          <a:xfrm>
            <a:off x="1735749" y="3437421"/>
            <a:ext cx="1034335" cy="92207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00688962-6108-4C7E-80D1-13CFC3AC36E0}"/>
              </a:ext>
            </a:extLst>
          </p:cNvPr>
          <p:cNvSpPr>
            <a:spLocks/>
          </p:cNvSpPr>
          <p:nvPr/>
        </p:nvSpPr>
        <p:spPr>
          <a:xfrm>
            <a:off x="705153" y="2508326"/>
            <a:ext cx="1034335" cy="92207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EA98F860-8149-424C-B0D9-BB58732B678F}"/>
              </a:ext>
            </a:extLst>
          </p:cNvPr>
          <p:cNvSpPr>
            <a:spLocks/>
          </p:cNvSpPr>
          <p:nvPr/>
        </p:nvSpPr>
        <p:spPr>
          <a:xfrm>
            <a:off x="700073" y="3432886"/>
            <a:ext cx="1034335" cy="92207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9384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>
            <a:extLst>
              <a:ext uri="{FF2B5EF4-FFF2-40B4-BE49-F238E27FC236}">
                <a16:creationId xmlns:a16="http://schemas.microsoft.com/office/drawing/2014/main" id="{B63E10B8-7A5C-4E1D-BE92-AAA068608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5804"/>
            <a:ext cx="2686328" cy="3510776"/>
          </a:xfrm>
          <a:prstGeom prst="rect">
            <a:avLst/>
          </a:prstGeom>
          <a:solidFill>
            <a:srgbClr val="FFFFFF"/>
          </a:solidFill>
          <a:ln w="63500">
            <a:solidFill>
              <a:srgbClr val="456E4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25C29AA3-A1AC-448F-A505-87CEAA1D9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7949" y="485804"/>
            <a:ext cx="2686328" cy="3510776"/>
          </a:xfrm>
          <a:prstGeom prst="rect">
            <a:avLst/>
          </a:prstGeom>
          <a:solidFill>
            <a:srgbClr val="FFFFFF"/>
          </a:solidFill>
          <a:ln w="63500">
            <a:solidFill>
              <a:srgbClr val="456E4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1C32068-6A8E-44A5-BE2D-65E7EC2DB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3" y="4157449"/>
            <a:ext cx="2686328" cy="2216840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3940A33-AE5F-4FC1-AFFF-1BC5DD32E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31827" y="4157449"/>
            <a:ext cx="2686328" cy="2216840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310DD53-17D0-4A12-A0E2-72F33348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6188" y="485805"/>
            <a:ext cx="5511179" cy="5888484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圖片 51" descr="一張含有 文字, 地圖 的圖片&#10;&#10;自動產生的描述">
            <a:extLst>
              <a:ext uri="{FF2B5EF4-FFF2-40B4-BE49-F238E27FC236}">
                <a16:creationId xmlns:a16="http://schemas.microsoft.com/office/drawing/2014/main" id="{C58208C9-2D6A-4610-8ACE-BF3127031B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106" y="618838"/>
            <a:ext cx="3800475" cy="3597783"/>
          </a:xfrm>
          <a:prstGeom prst="rect">
            <a:avLst/>
          </a:prstGeom>
        </p:spPr>
      </p:pic>
      <p:pic>
        <p:nvPicPr>
          <p:cNvPr id="55" name="圖片 54" descr="一張含有 文字, 地圖 的圖片&#10;&#10;自動產生的描述">
            <a:extLst>
              <a:ext uri="{FF2B5EF4-FFF2-40B4-BE49-F238E27FC236}">
                <a16:creationId xmlns:a16="http://schemas.microsoft.com/office/drawing/2014/main" id="{3B607185-95E6-437F-AE62-C1FF99A19A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74" y="689613"/>
            <a:ext cx="2377911" cy="3161838"/>
          </a:xfrm>
          <a:prstGeom prst="rect">
            <a:avLst/>
          </a:prstGeom>
        </p:spPr>
      </p:pic>
      <p:pic>
        <p:nvPicPr>
          <p:cNvPr id="59" name="圖片 58" descr="一張含有 文字, 地圖 的圖片&#10;&#10;自動產生的描述">
            <a:extLst>
              <a:ext uri="{FF2B5EF4-FFF2-40B4-BE49-F238E27FC236}">
                <a16:creationId xmlns:a16="http://schemas.microsoft.com/office/drawing/2014/main" id="{1037231D-FDC0-45B5-AC2D-C34E889080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314" y="609635"/>
            <a:ext cx="1377121" cy="3321759"/>
          </a:xfrm>
          <a:prstGeom prst="rect">
            <a:avLst/>
          </a:prstGeom>
        </p:spPr>
      </p:pic>
      <p:pic>
        <p:nvPicPr>
          <p:cNvPr id="63" name="圖片 62" descr="一張含有 文字, 地圖 的圖片&#10;&#10;自動產生的描述">
            <a:extLst>
              <a:ext uri="{FF2B5EF4-FFF2-40B4-BE49-F238E27FC236}">
                <a16:creationId xmlns:a16="http://schemas.microsoft.com/office/drawing/2014/main" id="{89D1BCD7-7754-4165-A1A5-70A836D2BB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464" y="4532202"/>
            <a:ext cx="4517448" cy="15808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5" name="圖片 64" descr="一張含有 文字, 地圖 的圖片&#10;&#10;自動產生的描述">
            <a:extLst>
              <a:ext uri="{FF2B5EF4-FFF2-40B4-BE49-F238E27FC236}">
                <a16:creationId xmlns:a16="http://schemas.microsoft.com/office/drawing/2014/main" id="{B64661C1-8D7A-4825-9B19-A39A654DB2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40" y="4494691"/>
            <a:ext cx="2500783" cy="1573600"/>
          </a:xfrm>
          <a:prstGeom prst="rect">
            <a:avLst/>
          </a:prstGeo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4048AFD1-F9B2-4145-B082-122B6FF50EF4}"/>
              </a:ext>
            </a:extLst>
          </p:cNvPr>
          <p:cNvSpPr txBox="1"/>
          <p:nvPr/>
        </p:nvSpPr>
        <p:spPr>
          <a:xfrm>
            <a:off x="604640" y="55181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三角函數基本概念 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2/2</a:t>
            </a:r>
          </a:p>
        </p:txBody>
      </p:sp>
    </p:spTree>
    <p:extLst>
      <p:ext uri="{BB962C8B-B14F-4D97-AF65-F5344CB8AC3E}">
        <p14:creationId xmlns:p14="http://schemas.microsoft.com/office/powerpoint/2010/main" val="2056320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文字方塊 64">
            <a:extLst>
              <a:ext uri="{FF2B5EF4-FFF2-40B4-BE49-F238E27FC236}">
                <a16:creationId xmlns:a16="http://schemas.microsoft.com/office/drawing/2014/main" id="{C49FDBAE-31AC-4701-A60B-48571EC8DBFE}"/>
              </a:ext>
            </a:extLst>
          </p:cNvPr>
          <p:cNvSpPr txBox="1"/>
          <p:nvPr/>
        </p:nvSpPr>
        <p:spPr>
          <a:xfrm>
            <a:off x="681986" y="336116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三角函數基本概念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EF04CABD-BB08-400B-8625-E223117C3062}"/>
              </a:ext>
            </a:extLst>
          </p:cNvPr>
          <p:cNvSpPr/>
          <p:nvPr/>
        </p:nvSpPr>
        <p:spPr>
          <a:xfrm>
            <a:off x="8872024" y="5712418"/>
            <a:ext cx="26157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中英對照</a:t>
            </a:r>
            <a:endParaRPr lang="en-US" altLang="zh-TW" sz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正弦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sine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餘弦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cosine</a:t>
            </a:r>
            <a:endParaRPr lang="en-US" altLang="zh-TW" sz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正切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tangent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餘切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cotangent</a:t>
            </a:r>
            <a:endParaRPr lang="en-US" altLang="zh-TW" sz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正割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secand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餘割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cosecant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F9D12B08-4E92-4EBB-9EC6-73A3A302CCF4}"/>
              </a:ext>
            </a:extLst>
          </p:cNvPr>
          <p:cNvSpPr/>
          <p:nvPr/>
        </p:nvSpPr>
        <p:spPr>
          <a:xfrm>
            <a:off x="553088" y="4650968"/>
            <a:ext cx="8997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助憶圖</a:t>
            </a:r>
            <a:endParaRPr lang="en-US" altLang="zh-TW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0A2F6848-E79F-4455-9613-480AFE2CA807}"/>
              </a:ext>
            </a:extLst>
          </p:cNvPr>
          <p:cNvSpPr/>
          <p:nvPr/>
        </p:nvSpPr>
        <p:spPr>
          <a:xfrm>
            <a:off x="3422207" y="4650968"/>
            <a:ext cx="70565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助憶圖說明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342900" indent="-342900">
              <a:buAutoNum type="arabicPeriod"/>
            </a:pP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中心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的直線兩端互為倒數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:  (sin x </a:t>
            </a:r>
            <a:r>
              <a:rPr lang="en-US" altLang="zh-TW" sz="14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csc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) = (cos x sec) = (tan x cot) = 1.</a:t>
            </a:r>
          </a:p>
          <a:p>
            <a:pPr marL="342900" indent="-342900">
              <a:buAutoNum type="arabicPeriod"/>
            </a:pP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每個倒三角為畢氏定理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勾股定理</a:t>
            </a:r>
            <a:r>
              <a:rPr lang="en-US" altLang="zh-TW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1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1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A9A2B660-D071-49B7-88BE-5218C95E608A}"/>
                  </a:ext>
                </a:extLst>
              </p:cNvPr>
              <p:cNvSpPr txBox="1"/>
              <p:nvPr/>
            </p:nvSpPr>
            <p:spPr>
              <a:xfrm>
                <a:off x="5075777" y="5389632"/>
                <a:ext cx="135312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altLang="zh-TW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400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pt-BR" altLang="zh-TW" sz="14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altLang="zh-TW" sz="140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altLang="zh-TW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4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pt-BR" altLang="zh-TW" sz="14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altLang="zh-TW" sz="14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altLang="zh-TW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pt-BR" altLang="zh-TW" sz="14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1400" dirty="0"/>
              </a:p>
            </p:txBody>
          </p:sp>
        </mc:Choice>
        <mc:Fallback xmlns="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A9A2B660-D071-49B7-88BE-5218C95E60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777" y="5389632"/>
                <a:ext cx="1353127" cy="215444"/>
              </a:xfrm>
              <a:prstGeom prst="rect">
                <a:avLst/>
              </a:prstGeom>
              <a:blipFill>
                <a:blip r:embed="rId3"/>
                <a:stretch>
                  <a:fillRect l="-3153" r="-450" b="-1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AAC503B3-6185-45B8-8CDB-5312055AD39C}"/>
                  </a:ext>
                </a:extLst>
              </p:cNvPr>
              <p:cNvSpPr txBox="1"/>
              <p:nvPr/>
            </p:nvSpPr>
            <p:spPr>
              <a:xfrm>
                <a:off x="5075776" y="5748538"/>
                <a:ext cx="137749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altLang="zh-TW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400" b="0" i="1" smtClean="0">
                              <a:latin typeface="Cambria Math" panose="02040503050406030204" pitchFamily="18" charset="0"/>
                            </a:rPr>
                            <m:t>𝑡𝑎𝑛</m:t>
                          </m:r>
                        </m:e>
                        <m:sup>
                          <m:r>
                            <a:rPr lang="pt-BR" altLang="zh-TW" sz="14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altLang="zh-TW" sz="140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altLang="zh-TW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pt-BR" altLang="zh-TW" sz="14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altLang="zh-TW" sz="14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altLang="zh-TW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400" b="0" i="1" smtClean="0">
                              <a:latin typeface="Cambria Math" panose="02040503050406030204" pitchFamily="18" charset="0"/>
                            </a:rPr>
                            <m:t>𝑠𝑒𝑐</m:t>
                          </m:r>
                        </m:e>
                        <m:sup>
                          <m:r>
                            <a:rPr lang="pt-BR" altLang="zh-TW" sz="14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1400" dirty="0"/>
              </a:p>
            </p:txBody>
          </p:sp>
        </mc:Choice>
        <mc:Fallback xmlns="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AAC503B3-6185-45B8-8CDB-5312055AD3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776" y="5748538"/>
                <a:ext cx="1377493" cy="215444"/>
              </a:xfrm>
              <a:prstGeom prst="rect">
                <a:avLst/>
              </a:prstGeom>
              <a:blipFill>
                <a:blip r:embed="rId4"/>
                <a:stretch>
                  <a:fillRect l="-2655" b="-114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A5AE41C0-7CC9-4E16-804F-ED8FFF6FAEC3}"/>
                  </a:ext>
                </a:extLst>
              </p:cNvPr>
              <p:cNvSpPr txBox="1"/>
              <p:nvPr/>
            </p:nvSpPr>
            <p:spPr>
              <a:xfrm>
                <a:off x="5075776" y="6147181"/>
                <a:ext cx="135562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altLang="zh-TW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pt-BR" altLang="zh-TW" sz="14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altLang="zh-TW" sz="140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altLang="zh-TW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400" b="0" i="1" smtClean="0">
                              <a:latin typeface="Cambria Math" panose="02040503050406030204" pitchFamily="18" charset="0"/>
                            </a:rPr>
                            <m:t>𝑐𝑜𝑡</m:t>
                          </m:r>
                        </m:e>
                        <m:sup>
                          <m:r>
                            <a:rPr lang="pt-BR" altLang="zh-TW" sz="14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altLang="zh-TW" sz="14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altLang="zh-TW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400" b="0" i="1" smtClean="0">
                              <a:latin typeface="Cambria Math" panose="02040503050406030204" pitchFamily="18" charset="0"/>
                            </a:rPr>
                            <m:t>𝑐𝑠𝑐</m:t>
                          </m:r>
                        </m:e>
                        <m:sup>
                          <m:r>
                            <a:rPr lang="pt-BR" altLang="zh-TW" sz="14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1400" dirty="0"/>
              </a:p>
            </p:txBody>
          </p:sp>
        </mc:Choice>
        <mc:Fallback xmlns="">
          <p:sp>
            <p:nvSpPr>
              <p:cNvPr id="33" name="文字方塊 32">
                <a:extLst>
                  <a:ext uri="{FF2B5EF4-FFF2-40B4-BE49-F238E27FC236}">
                    <a16:creationId xmlns:a16="http://schemas.microsoft.com/office/drawing/2014/main" id="{A5AE41C0-7CC9-4E16-804F-ED8FFF6FAE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776" y="6147181"/>
                <a:ext cx="1355628" cy="215444"/>
              </a:xfrm>
              <a:prstGeom prst="rect">
                <a:avLst/>
              </a:prstGeom>
              <a:blipFill>
                <a:blip r:embed="rId5"/>
                <a:stretch>
                  <a:fillRect l="-2703" r="-450" b="-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矩形: 圓角 34">
            <a:extLst>
              <a:ext uri="{FF2B5EF4-FFF2-40B4-BE49-F238E27FC236}">
                <a16:creationId xmlns:a16="http://schemas.microsoft.com/office/drawing/2014/main" id="{936F4650-D0EB-40D5-8C79-5973F9866DEF}"/>
              </a:ext>
            </a:extLst>
          </p:cNvPr>
          <p:cNvSpPr/>
          <p:nvPr/>
        </p:nvSpPr>
        <p:spPr>
          <a:xfrm>
            <a:off x="383177" y="4627428"/>
            <a:ext cx="11425646" cy="20596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5" name="圖片 14" descr="一張含有 物件 的圖片&#10;&#10;自動產生的描述">
            <a:extLst>
              <a:ext uri="{FF2B5EF4-FFF2-40B4-BE49-F238E27FC236}">
                <a16:creationId xmlns:a16="http://schemas.microsoft.com/office/drawing/2014/main" id="{E9BF5824-EA80-4B23-98D2-55297FDAFB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80" y="5278950"/>
            <a:ext cx="2319611" cy="115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006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>
            <a:extLst>
              <a:ext uri="{FF2B5EF4-FFF2-40B4-BE49-F238E27FC236}">
                <a16:creationId xmlns:a16="http://schemas.microsoft.com/office/drawing/2014/main" id="{9527FCEA-6143-4C5E-8C45-8AC9237AD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1A9F23AD-7A55-49F3-A3EC-743F47F36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7090"/>
            <a:ext cx="6741849" cy="589788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圖片 3" descr="一張含有 文字, 地圖 的圖片&#10;&#10;自動產生的描述">
            <a:extLst>
              <a:ext uri="{FF2B5EF4-FFF2-40B4-BE49-F238E27FC236}">
                <a16:creationId xmlns:a16="http://schemas.microsoft.com/office/drawing/2014/main" id="{255EF84F-63C7-4B2F-919A-0B5E1C626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6959" y="650497"/>
            <a:ext cx="480504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7D9F91F-72C9-4DB9-ABD0-A8180D826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48006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圖片 1">
            <a:extLst>
              <a:ext uri="{FF2B5EF4-FFF2-40B4-BE49-F238E27FC236}">
                <a16:creationId xmlns:a16="http://schemas.microsoft.com/office/drawing/2014/main" id="{948ADBE9-B934-40DC-8CD8-419461EF7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25844" y="514725"/>
            <a:ext cx="2166196" cy="247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E016956-CE9F-4946-8834-A8BC3529D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603670"/>
            <a:ext cx="4180332" cy="278807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圖片 5" descr="一張含有 文字, 地圖 的圖片&#10;&#10;自動產生的描述">
            <a:extLst>
              <a:ext uri="{FF2B5EF4-FFF2-40B4-BE49-F238E27FC236}">
                <a16:creationId xmlns:a16="http://schemas.microsoft.com/office/drawing/2014/main" id="{8B709E4A-D337-4959-8A2A-C5A4B8942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69553" y="3872274"/>
            <a:ext cx="4045063" cy="212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D90CF853-7A75-475B-A69B-5F85C6D8941F}"/>
              </a:ext>
            </a:extLst>
          </p:cNvPr>
          <p:cNvSpPr txBox="1"/>
          <p:nvPr/>
        </p:nvSpPr>
        <p:spPr>
          <a:xfrm>
            <a:off x="1028383" y="5563540"/>
            <a:ext cx="31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A100B9B5-9481-4033-916D-9464C29463FC}"/>
              </a:ext>
            </a:extLst>
          </p:cNvPr>
          <p:cNvSpPr txBox="1"/>
          <p:nvPr/>
        </p:nvSpPr>
        <p:spPr>
          <a:xfrm>
            <a:off x="3464562" y="5574480"/>
            <a:ext cx="3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B0F0"/>
                </a:solidFill>
              </a:rPr>
              <a:t>R</a:t>
            </a: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E38AFD2C-DA84-45A7-9BB7-B2549146A54A}"/>
              </a:ext>
            </a:extLst>
          </p:cNvPr>
          <p:cNvSpPr txBox="1"/>
          <p:nvPr/>
        </p:nvSpPr>
        <p:spPr>
          <a:xfrm>
            <a:off x="3326726" y="4280726"/>
            <a:ext cx="308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BED57D77-F13F-4277-AAA5-93C6B1A08757}"/>
              </a:ext>
            </a:extLst>
          </p:cNvPr>
          <p:cNvSpPr txBox="1"/>
          <p:nvPr/>
        </p:nvSpPr>
        <p:spPr>
          <a:xfrm>
            <a:off x="3163059" y="5626733"/>
            <a:ext cx="327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15152067-A0C3-463D-AD08-5472FA4BFBF2}"/>
              </a:ext>
            </a:extLst>
          </p:cNvPr>
          <p:cNvSpPr txBox="1"/>
          <p:nvPr/>
        </p:nvSpPr>
        <p:spPr>
          <a:xfrm>
            <a:off x="1035410" y="4313226"/>
            <a:ext cx="296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5272691C-0C03-4A50-9DCA-404B1418F9E8}"/>
              </a:ext>
            </a:extLst>
          </p:cNvPr>
          <p:cNvSpPr txBox="1"/>
          <p:nvPr/>
        </p:nvSpPr>
        <p:spPr>
          <a:xfrm>
            <a:off x="3849984" y="5563540"/>
            <a:ext cx="290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accent6"/>
                </a:solidFill>
              </a:rPr>
              <a:t>D</a:t>
            </a: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225A795C-DA66-4BB9-8E27-9601C155FCF7}"/>
              </a:ext>
            </a:extLst>
          </p:cNvPr>
          <p:cNvSpPr txBox="1"/>
          <p:nvPr/>
        </p:nvSpPr>
        <p:spPr>
          <a:xfrm>
            <a:off x="1115507" y="692971"/>
            <a:ext cx="330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accent6"/>
                </a:solidFill>
              </a:rPr>
              <a:t>E</a:t>
            </a: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DCD58FCB-47E0-433D-9A8D-9173F61C49C6}"/>
              </a:ext>
            </a:extLst>
          </p:cNvPr>
          <p:cNvSpPr txBox="1"/>
          <p:nvPr/>
        </p:nvSpPr>
        <p:spPr>
          <a:xfrm>
            <a:off x="7741088" y="5556452"/>
            <a:ext cx="31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1AE370E8-63E7-4935-8B8F-7AA7169E7855}"/>
              </a:ext>
            </a:extLst>
          </p:cNvPr>
          <p:cNvSpPr txBox="1"/>
          <p:nvPr/>
        </p:nvSpPr>
        <p:spPr>
          <a:xfrm>
            <a:off x="8869464" y="5567392"/>
            <a:ext cx="3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B0F0"/>
                </a:solidFill>
              </a:rPr>
              <a:t>R</a:t>
            </a: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1F9ADCC2-CF87-4D94-9901-C5E1DB2D81A6}"/>
              </a:ext>
            </a:extLst>
          </p:cNvPr>
          <p:cNvSpPr txBox="1"/>
          <p:nvPr/>
        </p:nvSpPr>
        <p:spPr>
          <a:xfrm>
            <a:off x="8106015" y="4603620"/>
            <a:ext cx="308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7B3D6562-D7E1-4CD3-887A-10820FCBCA23}"/>
              </a:ext>
            </a:extLst>
          </p:cNvPr>
          <p:cNvSpPr txBox="1"/>
          <p:nvPr/>
        </p:nvSpPr>
        <p:spPr>
          <a:xfrm>
            <a:off x="8102085" y="5534581"/>
            <a:ext cx="327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764AC52F-C9EB-4733-A5BB-991883344AE1}"/>
              </a:ext>
            </a:extLst>
          </p:cNvPr>
          <p:cNvSpPr txBox="1"/>
          <p:nvPr/>
        </p:nvSpPr>
        <p:spPr>
          <a:xfrm>
            <a:off x="7790647" y="4614483"/>
            <a:ext cx="296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A4345C80-13E7-44B8-BF1C-7F1714915AC7}"/>
              </a:ext>
            </a:extLst>
          </p:cNvPr>
          <p:cNvSpPr txBox="1"/>
          <p:nvPr/>
        </p:nvSpPr>
        <p:spPr>
          <a:xfrm>
            <a:off x="11392040" y="5567085"/>
            <a:ext cx="290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accent6"/>
                </a:solidFill>
              </a:rPr>
              <a:t>D</a:t>
            </a: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4F84BA07-AA75-4AFD-9294-0B43B728318C}"/>
              </a:ext>
            </a:extLst>
          </p:cNvPr>
          <p:cNvSpPr txBox="1"/>
          <p:nvPr/>
        </p:nvSpPr>
        <p:spPr>
          <a:xfrm>
            <a:off x="7785680" y="4205283"/>
            <a:ext cx="330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accent6"/>
                </a:solidFill>
              </a:rPr>
              <a:t>E</a:t>
            </a:r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DCA32D0C-3E15-4959-8E2A-A0423DDB6E18}"/>
              </a:ext>
            </a:extLst>
          </p:cNvPr>
          <p:cNvSpPr txBox="1"/>
          <p:nvPr/>
        </p:nvSpPr>
        <p:spPr>
          <a:xfrm>
            <a:off x="1344451" y="1067972"/>
            <a:ext cx="31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TW" dirty="0">
                <a:solidFill>
                  <a:srgbClr val="FF0000"/>
                </a:solidFill>
              </a:rPr>
              <a:t>θ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775738E5-55F1-46B8-AC52-1D3EF074EE51}"/>
              </a:ext>
            </a:extLst>
          </p:cNvPr>
          <p:cNvSpPr txBox="1"/>
          <p:nvPr/>
        </p:nvSpPr>
        <p:spPr>
          <a:xfrm>
            <a:off x="1758852" y="5322207"/>
            <a:ext cx="31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TW" dirty="0">
                <a:solidFill>
                  <a:srgbClr val="FF0000"/>
                </a:solidFill>
              </a:rPr>
              <a:t>θ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29211B75-E61E-479C-AD78-C42FE894B109}"/>
              </a:ext>
            </a:extLst>
          </p:cNvPr>
          <p:cNvSpPr txBox="1"/>
          <p:nvPr/>
        </p:nvSpPr>
        <p:spPr>
          <a:xfrm>
            <a:off x="2698239" y="4577539"/>
            <a:ext cx="31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TW" dirty="0">
                <a:solidFill>
                  <a:srgbClr val="FF0000"/>
                </a:solidFill>
              </a:rPr>
              <a:t>θ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B053F33A-06FD-4146-BE7B-5F6C9D127E18}"/>
              </a:ext>
            </a:extLst>
          </p:cNvPr>
          <p:cNvSpPr txBox="1"/>
          <p:nvPr/>
        </p:nvSpPr>
        <p:spPr>
          <a:xfrm>
            <a:off x="3281023" y="4853071"/>
            <a:ext cx="31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TW" dirty="0">
                <a:solidFill>
                  <a:srgbClr val="FF0000"/>
                </a:solidFill>
              </a:rPr>
              <a:t>θ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43" name="文字方塊 42">
            <a:extLst>
              <a:ext uri="{FF2B5EF4-FFF2-40B4-BE49-F238E27FC236}">
                <a16:creationId xmlns:a16="http://schemas.microsoft.com/office/drawing/2014/main" id="{ED5113B4-1311-4580-A0BD-B4B5BC7F82D2}"/>
              </a:ext>
            </a:extLst>
          </p:cNvPr>
          <p:cNvSpPr txBox="1"/>
          <p:nvPr/>
        </p:nvSpPr>
        <p:spPr>
          <a:xfrm>
            <a:off x="7819395" y="5340018"/>
            <a:ext cx="31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TW" dirty="0">
                <a:solidFill>
                  <a:srgbClr val="FF0000"/>
                </a:solidFill>
              </a:rPr>
              <a:t>θ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4C3DA8B9-0E9F-4334-9FDB-F8DC3FE93827}"/>
              </a:ext>
            </a:extLst>
          </p:cNvPr>
          <p:cNvSpPr txBox="1"/>
          <p:nvPr/>
        </p:nvSpPr>
        <p:spPr>
          <a:xfrm>
            <a:off x="8381389" y="4681160"/>
            <a:ext cx="31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TW" dirty="0">
                <a:solidFill>
                  <a:srgbClr val="FF0000"/>
                </a:solidFill>
              </a:rPr>
              <a:t>θ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1BE425B0-9C41-4DBC-A301-6D5A876218AD}"/>
              </a:ext>
            </a:extLst>
          </p:cNvPr>
          <p:cNvSpPr/>
          <p:nvPr/>
        </p:nvSpPr>
        <p:spPr>
          <a:xfrm>
            <a:off x="4427220" y="3754217"/>
            <a:ext cx="2892630" cy="212365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繪圖順序如下:</a:t>
            </a:r>
          </a:p>
          <a:p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O = 圓心</a:t>
            </a:r>
            <a:endParaRPr lang="en-US" altLang="zh-TW" sz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OR = OC = 半徑</a:t>
            </a:r>
          </a:p>
          <a:p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角OAC = 角OBC = 角OCD = 直角 = 90度</a:t>
            </a:r>
          </a:p>
          <a:p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sin θ = 正弦 = AC/OR = OB/OR</a:t>
            </a:r>
          </a:p>
          <a:p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cos θ = 餘弦 = BC/OR = OA/OR</a:t>
            </a:r>
          </a:p>
          <a:p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tan θ = 正切 = CD/OR</a:t>
            </a:r>
          </a:p>
          <a:p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cot θ = 餘切 = CE/OR</a:t>
            </a:r>
          </a:p>
          <a:p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sec θ = 正割 = OD/OR</a:t>
            </a:r>
          </a:p>
          <a:p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csc θ = 餘割 = OE/OR</a:t>
            </a:r>
          </a:p>
          <a:p>
            <a:r>
              <a:rPr lang="el-GR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Θ =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角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COA =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角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OCB =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角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ACD =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角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OED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</p:txBody>
      </p:sp>
      <p:cxnSp>
        <p:nvCxnSpPr>
          <p:cNvPr id="46" name="直線接點 45">
            <a:extLst>
              <a:ext uri="{FF2B5EF4-FFF2-40B4-BE49-F238E27FC236}">
                <a16:creationId xmlns:a16="http://schemas.microsoft.com/office/drawing/2014/main" id="{B0664324-0039-4EF6-B45F-7625386E5942}"/>
              </a:ext>
            </a:extLst>
          </p:cNvPr>
          <p:cNvCxnSpPr>
            <a:cxnSpLocks/>
          </p:cNvCxnSpPr>
          <p:nvPr/>
        </p:nvCxnSpPr>
        <p:spPr>
          <a:xfrm flipH="1">
            <a:off x="10555970" y="350520"/>
            <a:ext cx="1413715" cy="2839258"/>
          </a:xfrm>
          <a:prstGeom prst="line">
            <a:avLst/>
          </a:prstGeom>
          <a:ln>
            <a:prstDash val="sysDot"/>
            <a:headEnd type="none" w="lg" len="lg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直線接點 46">
            <a:extLst>
              <a:ext uri="{FF2B5EF4-FFF2-40B4-BE49-F238E27FC236}">
                <a16:creationId xmlns:a16="http://schemas.microsoft.com/office/drawing/2014/main" id="{5CEA5C6A-9931-42DA-8CF6-6D75CD34C108}"/>
              </a:ext>
            </a:extLst>
          </p:cNvPr>
          <p:cNvCxnSpPr>
            <a:cxnSpLocks/>
          </p:cNvCxnSpPr>
          <p:nvPr/>
        </p:nvCxnSpPr>
        <p:spPr>
          <a:xfrm flipH="1">
            <a:off x="8920210" y="330200"/>
            <a:ext cx="1413715" cy="2839258"/>
          </a:xfrm>
          <a:prstGeom prst="line">
            <a:avLst/>
          </a:prstGeom>
          <a:ln>
            <a:prstDash val="sysDot"/>
            <a:headEnd type="none" w="lg" len="lg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直線接點 47">
            <a:extLst>
              <a:ext uri="{FF2B5EF4-FFF2-40B4-BE49-F238E27FC236}">
                <a16:creationId xmlns:a16="http://schemas.microsoft.com/office/drawing/2014/main" id="{C1CD2DDC-0BC7-4353-903A-5134B582AAC7}"/>
              </a:ext>
            </a:extLst>
          </p:cNvPr>
          <p:cNvCxnSpPr>
            <a:cxnSpLocks/>
          </p:cNvCxnSpPr>
          <p:nvPr/>
        </p:nvCxnSpPr>
        <p:spPr>
          <a:xfrm flipH="1" flipV="1">
            <a:off x="7440906" y="2949530"/>
            <a:ext cx="4358640" cy="4347"/>
          </a:xfrm>
          <a:prstGeom prst="line">
            <a:avLst/>
          </a:prstGeom>
          <a:ln>
            <a:prstDash val="sysDot"/>
            <a:headEnd type="none" w="lg" len="lg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直線接點 48">
            <a:extLst>
              <a:ext uri="{FF2B5EF4-FFF2-40B4-BE49-F238E27FC236}">
                <a16:creationId xmlns:a16="http://schemas.microsoft.com/office/drawing/2014/main" id="{23117EA0-E5A2-4EAF-92BA-EFB192F180D3}"/>
              </a:ext>
            </a:extLst>
          </p:cNvPr>
          <p:cNvCxnSpPr>
            <a:cxnSpLocks/>
          </p:cNvCxnSpPr>
          <p:nvPr/>
        </p:nvCxnSpPr>
        <p:spPr>
          <a:xfrm>
            <a:off x="11392040" y="260775"/>
            <a:ext cx="0" cy="2951480"/>
          </a:xfrm>
          <a:prstGeom prst="line">
            <a:avLst/>
          </a:prstGeom>
          <a:ln>
            <a:prstDash val="sysDot"/>
            <a:headEnd type="none" w="lg" len="lg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044EDD66-1667-4940-B582-5D8C6D6CF237}"/>
              </a:ext>
            </a:extLst>
          </p:cNvPr>
          <p:cNvCxnSpPr>
            <a:cxnSpLocks/>
          </p:cNvCxnSpPr>
          <p:nvPr/>
        </p:nvCxnSpPr>
        <p:spPr>
          <a:xfrm>
            <a:off x="9024314" y="274089"/>
            <a:ext cx="0" cy="2951480"/>
          </a:xfrm>
          <a:prstGeom prst="line">
            <a:avLst/>
          </a:prstGeom>
          <a:ln>
            <a:prstDash val="sysDot"/>
            <a:headEnd type="none" w="lg" len="lg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直線接點 52">
            <a:extLst>
              <a:ext uri="{FF2B5EF4-FFF2-40B4-BE49-F238E27FC236}">
                <a16:creationId xmlns:a16="http://schemas.microsoft.com/office/drawing/2014/main" id="{FBFEF624-5A53-40E8-9A7B-4D832A6E9586}"/>
              </a:ext>
            </a:extLst>
          </p:cNvPr>
          <p:cNvCxnSpPr>
            <a:cxnSpLocks/>
          </p:cNvCxnSpPr>
          <p:nvPr/>
        </p:nvCxnSpPr>
        <p:spPr>
          <a:xfrm>
            <a:off x="9257146" y="269854"/>
            <a:ext cx="0" cy="2951480"/>
          </a:xfrm>
          <a:prstGeom prst="line">
            <a:avLst/>
          </a:prstGeom>
          <a:ln>
            <a:prstDash val="sysDot"/>
            <a:headEnd type="none" w="lg" len="lg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直線接點 53">
            <a:extLst>
              <a:ext uri="{FF2B5EF4-FFF2-40B4-BE49-F238E27FC236}">
                <a16:creationId xmlns:a16="http://schemas.microsoft.com/office/drawing/2014/main" id="{E3F3D2D4-0D2F-4767-9E92-02813B473535}"/>
              </a:ext>
            </a:extLst>
          </p:cNvPr>
          <p:cNvCxnSpPr>
            <a:cxnSpLocks/>
          </p:cNvCxnSpPr>
          <p:nvPr/>
        </p:nvCxnSpPr>
        <p:spPr>
          <a:xfrm>
            <a:off x="10124972" y="269857"/>
            <a:ext cx="0" cy="2951480"/>
          </a:xfrm>
          <a:prstGeom prst="line">
            <a:avLst/>
          </a:prstGeom>
          <a:ln>
            <a:prstDash val="sysDot"/>
            <a:headEnd type="none" w="lg" len="lg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直線接點 54">
            <a:extLst>
              <a:ext uri="{FF2B5EF4-FFF2-40B4-BE49-F238E27FC236}">
                <a16:creationId xmlns:a16="http://schemas.microsoft.com/office/drawing/2014/main" id="{1E188D43-C7D7-4895-BB72-53BE94A01674}"/>
              </a:ext>
            </a:extLst>
          </p:cNvPr>
          <p:cNvCxnSpPr>
            <a:cxnSpLocks/>
          </p:cNvCxnSpPr>
          <p:nvPr/>
        </p:nvCxnSpPr>
        <p:spPr>
          <a:xfrm>
            <a:off x="10675305" y="261385"/>
            <a:ext cx="0" cy="2951480"/>
          </a:xfrm>
          <a:prstGeom prst="line">
            <a:avLst/>
          </a:prstGeom>
          <a:ln>
            <a:prstDash val="sysDot"/>
            <a:headEnd type="none" w="lg" len="lg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直線接點 55">
            <a:extLst>
              <a:ext uri="{FF2B5EF4-FFF2-40B4-BE49-F238E27FC236}">
                <a16:creationId xmlns:a16="http://schemas.microsoft.com/office/drawing/2014/main" id="{C8D80C85-0670-4B29-A4DB-6A6CDB9DBBAE}"/>
              </a:ext>
            </a:extLst>
          </p:cNvPr>
          <p:cNvCxnSpPr>
            <a:cxnSpLocks/>
          </p:cNvCxnSpPr>
          <p:nvPr/>
        </p:nvCxnSpPr>
        <p:spPr>
          <a:xfrm>
            <a:off x="11331467" y="261380"/>
            <a:ext cx="0" cy="2951480"/>
          </a:xfrm>
          <a:prstGeom prst="line">
            <a:avLst/>
          </a:prstGeom>
          <a:ln>
            <a:prstDash val="sysDot"/>
            <a:headEnd type="none" w="lg" len="lg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3167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04064B4-B13B-42E1-A1A7-A6524F27A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541" y="197122"/>
            <a:ext cx="6868070" cy="752112"/>
          </a:xfrm>
        </p:spPr>
        <p:txBody>
          <a:bodyPr/>
          <a:lstStyle/>
          <a:p>
            <a:r>
              <a:rPr lang="en-US" altLang="zh-TW" dirty="0"/>
              <a:t>http://tananyag.geomatech.hu/m/116476</a:t>
            </a: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765C65D-E0AA-4D96-8918-64402D86C1DD}"/>
              </a:ext>
            </a:extLst>
          </p:cNvPr>
          <p:cNvSpPr/>
          <p:nvPr/>
        </p:nvSpPr>
        <p:spPr>
          <a:xfrm>
            <a:off x="436197" y="922904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dirty="0"/>
              <a:t>----------</a:t>
            </a:r>
          </a:p>
          <a:p>
            <a:r>
              <a:rPr lang="zh-TW" altLang="en-US" dirty="0"/>
              <a:t>三角函數</a:t>
            </a:r>
          </a:p>
          <a:p>
            <a:endParaRPr lang="zh-TW" altLang="en-US" dirty="0"/>
          </a:p>
          <a:p>
            <a:r>
              <a:rPr lang="zh-TW" altLang="en-US" dirty="0"/>
              <a:t>---- ---- ------ ------- --------- ------ --------</a:t>
            </a:r>
          </a:p>
          <a:p>
            <a:r>
              <a:rPr lang="zh-TW" altLang="en-US" dirty="0"/>
              <a:t>中文 正弦 餘弦   正切    餘切      正割   餘割</a:t>
            </a:r>
          </a:p>
          <a:p>
            <a:r>
              <a:rPr lang="zh-TW" altLang="en-US" dirty="0"/>
              <a:t>英文 sine cosine tangent cotangent secand cosecant</a:t>
            </a:r>
          </a:p>
          <a:p>
            <a:r>
              <a:rPr lang="zh-TW" altLang="en-US" dirty="0"/>
              <a:t>縮寫 sin  cos    tan     cot       sec    csc</a:t>
            </a:r>
          </a:p>
          <a:p>
            <a:r>
              <a:rPr lang="zh-TW" altLang="en-US" dirty="0"/>
              <a:t>---- ---- ------ ------- --------- ------ --------</a:t>
            </a:r>
          </a:p>
          <a:p>
            <a:endParaRPr lang="zh-TW" altLang="en-US" dirty="0"/>
          </a:p>
          <a:p>
            <a:r>
              <a:rPr lang="zh-TW" altLang="en-US" dirty="0"/>
              <a:t>ref: </a:t>
            </a:r>
            <a:r>
              <a:rPr lang="zh-TW" altLang="en-US" dirty="0">
                <a:hlinkClick r:id="rId2"/>
              </a:rPr>
              <a:t>http://tananyag.geomatech.hu/m/116476</a:t>
            </a:r>
            <a:endParaRPr lang="en-US" altLang="zh-TW" dirty="0"/>
          </a:p>
          <a:p>
            <a:r>
              <a:rPr lang="zh-TW" altLang="en-US" dirty="0"/>
              <a:t>畢氏定理</a:t>
            </a:r>
            <a:r>
              <a:rPr lang="en-US" altLang="zh-TW" dirty="0"/>
              <a:t>, </a:t>
            </a:r>
            <a:r>
              <a:rPr lang="zh-TW" altLang="en-US" dirty="0"/>
              <a:t>勾股定理</a:t>
            </a:r>
            <a:r>
              <a:rPr lang="en-US" altLang="zh-TW" dirty="0"/>
              <a:t>:</a:t>
            </a:r>
            <a:r>
              <a:rPr lang="zh-TW" altLang="en-US" dirty="0"/>
              <a:t> </a:t>
            </a:r>
            <a:endParaRPr lang="en-US" altLang="zh-TW" dirty="0"/>
          </a:p>
          <a:p>
            <a:r>
              <a:rPr lang="en-US" altLang="zh-TW" dirty="0"/>
              <a:t>(sin x </a:t>
            </a:r>
            <a:r>
              <a:rPr lang="en-US" altLang="zh-TW" dirty="0" err="1"/>
              <a:t>csc</a:t>
            </a:r>
            <a:r>
              <a:rPr lang="en-US" altLang="zh-TW" dirty="0"/>
              <a:t>) = (cos x sec) = (tan/cot) = 1, (1</a:t>
            </a:r>
            <a:r>
              <a:rPr lang="zh-TW" altLang="en-US" dirty="0"/>
              <a:t>的兩端函數互為倒數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畢氏定理</a:t>
            </a:r>
            <a:r>
              <a:rPr lang="en-US" altLang="zh-TW" dirty="0"/>
              <a:t>:</a:t>
            </a:r>
          </a:p>
          <a:p>
            <a:r>
              <a:rPr lang="en-US" altLang="zh-TW" dirty="0"/>
              <a:t>(</a:t>
            </a:r>
            <a:r>
              <a:rPr lang="en-US" altLang="zh-TW" dirty="0" err="1"/>
              <a:t>si</a:t>
            </a:r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7" name="圖片 6" descr="一張含有 文字, 地圖 的圖片&#10;&#10;自動產生的描述">
            <a:extLst>
              <a:ext uri="{FF2B5EF4-FFF2-40B4-BE49-F238E27FC236}">
                <a16:creationId xmlns:a16="http://schemas.microsoft.com/office/drawing/2014/main" id="{544C5E3D-9612-472E-B370-99A8BA53FD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367" y="4154782"/>
            <a:ext cx="5468436" cy="6858000"/>
          </a:xfrm>
          <a:prstGeom prst="rect">
            <a:avLst/>
          </a:prstGeom>
        </p:spPr>
      </p:pic>
      <p:pic>
        <p:nvPicPr>
          <p:cNvPr id="9" name="圖片 8" descr="一張含有 文字, 地圖 的圖片&#10;&#10;自動產生的描述">
            <a:extLst>
              <a:ext uri="{FF2B5EF4-FFF2-40B4-BE49-F238E27FC236}">
                <a16:creationId xmlns:a16="http://schemas.microsoft.com/office/drawing/2014/main" id="{95CCF598-3C63-4A90-B1B5-526B74BB67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564" y="777443"/>
            <a:ext cx="2112623" cy="2651557"/>
          </a:xfrm>
          <a:prstGeom prst="rect">
            <a:avLst/>
          </a:prstGeom>
        </p:spPr>
      </p:pic>
      <p:pic>
        <p:nvPicPr>
          <p:cNvPr id="12" name="圖片 11" descr="一張含有 地圖 的圖片&#10;&#10;自動產生的描述">
            <a:extLst>
              <a:ext uri="{FF2B5EF4-FFF2-40B4-BE49-F238E27FC236}">
                <a16:creationId xmlns:a16="http://schemas.microsoft.com/office/drawing/2014/main" id="{C9D7485D-3010-4583-B924-881C1C28A5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554" y="1649169"/>
            <a:ext cx="2558742" cy="1510747"/>
          </a:xfrm>
          <a:prstGeom prst="rect">
            <a:avLst/>
          </a:prstGeom>
        </p:spPr>
      </p:pic>
      <p:pic>
        <p:nvPicPr>
          <p:cNvPr id="14" name="圖片 13" descr="一張含有 物件 的圖片&#10;&#10;自動產生的描述">
            <a:extLst>
              <a:ext uri="{FF2B5EF4-FFF2-40B4-BE49-F238E27FC236}">
                <a16:creationId xmlns:a16="http://schemas.microsoft.com/office/drawing/2014/main" id="{6EA8CAF9-91D2-4A76-99B6-77F9F9001B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432" y="6340114"/>
            <a:ext cx="1263650" cy="349250"/>
          </a:xfrm>
          <a:prstGeom prst="rect">
            <a:avLst/>
          </a:prstGeom>
        </p:spPr>
      </p:pic>
      <p:pic>
        <p:nvPicPr>
          <p:cNvPr id="16" name="圖片 15" descr="一張含有 物件, 時鐘 的圖片&#10;&#10;自動產生的描述">
            <a:extLst>
              <a:ext uri="{FF2B5EF4-FFF2-40B4-BE49-F238E27FC236}">
                <a16:creationId xmlns:a16="http://schemas.microsoft.com/office/drawing/2014/main" id="{CBB4C789-D97E-4450-A5DB-14E925FA4D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66" y="6015629"/>
            <a:ext cx="1384300" cy="3746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FC498F17-6A29-45C2-8CE9-37B73EC9500B}"/>
                  </a:ext>
                </a:extLst>
              </p:cNvPr>
              <p:cNvSpPr txBox="1"/>
              <p:nvPr/>
            </p:nvSpPr>
            <p:spPr>
              <a:xfrm>
                <a:off x="3418240" y="5658097"/>
                <a:ext cx="17459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pt-BR" altLang="zh-TW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altLang="zh-TW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pt-BR" altLang="zh-TW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altLang="zh-TW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pt-BR" altLang="zh-TW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FC498F17-6A29-45C2-8CE9-37B73EC95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8240" y="5658097"/>
                <a:ext cx="1745991" cy="276999"/>
              </a:xfrm>
              <a:prstGeom prst="rect">
                <a:avLst/>
              </a:prstGeom>
              <a:blipFill>
                <a:blip r:embed="rId8"/>
                <a:stretch>
                  <a:fillRect l="-2797" t="-4348" r="-699" b="-65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F30EA585-2B89-4999-AAA8-876A812693F9}"/>
                  </a:ext>
                </a:extLst>
              </p:cNvPr>
              <p:cNvSpPr txBox="1"/>
              <p:nvPr/>
            </p:nvSpPr>
            <p:spPr>
              <a:xfrm>
                <a:off x="3551729" y="6063115"/>
                <a:ext cx="17459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pt-BR" altLang="zh-TW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altLang="zh-TW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pt-BR" altLang="zh-TW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altLang="zh-TW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pt-BR" altLang="zh-TW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F30EA585-2B89-4999-AAA8-876A812693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729" y="6063115"/>
                <a:ext cx="1745991" cy="276999"/>
              </a:xfrm>
              <a:prstGeom prst="rect">
                <a:avLst/>
              </a:prstGeom>
              <a:blipFill>
                <a:blip r:embed="rId9"/>
                <a:stretch>
                  <a:fillRect l="-2797" t="-4444" r="-699" b="-88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3EEFD938-2FAF-447D-B324-CB357BDBA6AF}"/>
                  </a:ext>
                </a:extLst>
              </p:cNvPr>
              <p:cNvSpPr txBox="1"/>
              <p:nvPr/>
            </p:nvSpPr>
            <p:spPr>
              <a:xfrm>
                <a:off x="1422108" y="5738630"/>
                <a:ext cx="17459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pt-BR" altLang="zh-TW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altLang="zh-TW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pt-BR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pt-BR" altLang="zh-TW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BR" altLang="zh-TW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pt-BR" altLang="zh-TW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3EEFD938-2FAF-447D-B324-CB357BDBA6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108" y="5738630"/>
                <a:ext cx="1745991" cy="276999"/>
              </a:xfrm>
              <a:prstGeom prst="rect">
                <a:avLst/>
              </a:prstGeom>
              <a:blipFill>
                <a:blip r:embed="rId10"/>
                <a:stretch>
                  <a:fillRect l="-2787" t="-4348" r="-697" b="-65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1180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一張含有 文字, 地圖 的圖片&#10;&#10;自動產生的描述">
            <a:extLst>
              <a:ext uri="{FF2B5EF4-FFF2-40B4-BE49-F238E27FC236}">
                <a16:creationId xmlns:a16="http://schemas.microsoft.com/office/drawing/2014/main" id="{544C5E3D-9612-472E-B370-99A8BA53F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814" y="-2692536"/>
            <a:ext cx="7464060" cy="9360725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460DDDFB-E5CD-4B86-94FB-207AE2D52D22}"/>
              </a:ext>
            </a:extLst>
          </p:cNvPr>
          <p:cNvSpPr/>
          <p:nvPr/>
        </p:nvSpPr>
        <p:spPr>
          <a:xfrm>
            <a:off x="2769325" y="400625"/>
            <a:ext cx="3135086" cy="55995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4859B34-AAE6-438E-8611-A005271F10CD}"/>
              </a:ext>
            </a:extLst>
          </p:cNvPr>
          <p:cNvSpPr/>
          <p:nvPr/>
        </p:nvSpPr>
        <p:spPr>
          <a:xfrm>
            <a:off x="5385844" y="2965300"/>
            <a:ext cx="3135086" cy="55995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1A5883A-9A1A-4D52-BA4E-CFE0FD24D69D}"/>
              </a:ext>
            </a:extLst>
          </p:cNvPr>
          <p:cNvSpPr/>
          <p:nvPr/>
        </p:nvSpPr>
        <p:spPr>
          <a:xfrm>
            <a:off x="339588" y="1876492"/>
            <a:ext cx="1279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中</a:t>
            </a:r>
            <a:endParaRPr lang="en-US" altLang="zh-TW" dirty="0"/>
          </a:p>
        </p:txBody>
      </p:sp>
      <p:pic>
        <p:nvPicPr>
          <p:cNvPr id="14" name="圖片 13" descr="一張含有 地圖 的圖片&#10;&#10;自動產生的描述">
            <a:extLst>
              <a:ext uri="{FF2B5EF4-FFF2-40B4-BE49-F238E27FC236}">
                <a16:creationId xmlns:a16="http://schemas.microsoft.com/office/drawing/2014/main" id="{518426BA-E21A-4B1F-A8B6-DF3DB8EA32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952" y="3797744"/>
            <a:ext cx="2395308" cy="1967346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4AB0D90B-B449-483E-B268-BC61C691B4E8}"/>
              </a:ext>
            </a:extLst>
          </p:cNvPr>
          <p:cNvSpPr/>
          <p:nvPr/>
        </p:nvSpPr>
        <p:spPr>
          <a:xfrm>
            <a:off x="9775718" y="3797744"/>
            <a:ext cx="18415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小於等於半徑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FAA05A3-7E72-4C85-8B86-B55F21085EDA}"/>
              </a:ext>
            </a:extLst>
          </p:cNvPr>
          <p:cNvSpPr/>
          <p:nvPr/>
        </p:nvSpPr>
        <p:spPr>
          <a:xfrm>
            <a:off x="9775719" y="5392202"/>
            <a:ext cx="18415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大於等於半徑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A090686-B686-46A3-92C3-0F8E8A9D169D}"/>
              </a:ext>
            </a:extLst>
          </p:cNvPr>
          <p:cNvSpPr/>
          <p:nvPr/>
        </p:nvSpPr>
        <p:spPr>
          <a:xfrm>
            <a:off x="9775719" y="4596751"/>
            <a:ext cx="1279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半徑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=1</a:t>
            </a:r>
          </a:p>
        </p:txBody>
      </p: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A8E3F6C5-E8F7-4939-9E4E-B39F78452851}"/>
              </a:ext>
            </a:extLst>
          </p:cNvPr>
          <p:cNvCxnSpPr>
            <a:cxnSpLocks/>
          </p:cNvCxnSpPr>
          <p:nvPr/>
        </p:nvCxnSpPr>
        <p:spPr>
          <a:xfrm>
            <a:off x="60960" y="4176522"/>
            <a:ext cx="11556274" cy="0"/>
          </a:xfrm>
          <a:prstGeom prst="line">
            <a:avLst/>
          </a:prstGeom>
          <a:ln>
            <a:solidFill>
              <a:srgbClr val="FFC000"/>
            </a:solidFill>
            <a:prstDash val="sysDot"/>
            <a:headEnd type="none" w="lg" len="lg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C9F2B0A-663C-4680-AB13-68267D9C62ED}"/>
              </a:ext>
            </a:extLst>
          </p:cNvPr>
          <p:cNvCxnSpPr>
            <a:cxnSpLocks/>
          </p:cNvCxnSpPr>
          <p:nvPr/>
        </p:nvCxnSpPr>
        <p:spPr>
          <a:xfrm>
            <a:off x="213360" y="4975461"/>
            <a:ext cx="11556274" cy="0"/>
          </a:xfrm>
          <a:prstGeom prst="line">
            <a:avLst/>
          </a:prstGeom>
          <a:ln>
            <a:solidFill>
              <a:srgbClr val="FFC000"/>
            </a:solidFill>
            <a:prstDash val="sysDot"/>
            <a:headEnd type="none" w="lg" len="lg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F0016C9F-58B8-47DE-85B5-D3AC693A03A2}"/>
              </a:ext>
            </a:extLst>
          </p:cNvPr>
          <p:cNvCxnSpPr>
            <a:cxnSpLocks/>
          </p:cNvCxnSpPr>
          <p:nvPr/>
        </p:nvCxnSpPr>
        <p:spPr>
          <a:xfrm>
            <a:off x="213360" y="5815978"/>
            <a:ext cx="11556274" cy="0"/>
          </a:xfrm>
          <a:prstGeom prst="line">
            <a:avLst/>
          </a:prstGeom>
          <a:ln>
            <a:solidFill>
              <a:srgbClr val="FFC000"/>
            </a:solidFill>
            <a:prstDash val="sysDot"/>
            <a:headEnd type="none" w="lg" len="lg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757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一張含有 文字, 地圖 的圖片&#10;&#10;自動產生的描述">
            <a:extLst>
              <a:ext uri="{FF2B5EF4-FFF2-40B4-BE49-F238E27FC236}">
                <a16:creationId xmlns:a16="http://schemas.microsoft.com/office/drawing/2014/main" id="{544C5E3D-9612-472E-B370-99A8BA53F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814" y="-2692536"/>
            <a:ext cx="7464060" cy="9360725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B4859B34-AAE6-438E-8611-A005271F10CD}"/>
              </a:ext>
            </a:extLst>
          </p:cNvPr>
          <p:cNvSpPr/>
          <p:nvPr/>
        </p:nvSpPr>
        <p:spPr>
          <a:xfrm>
            <a:off x="6165288" y="586086"/>
            <a:ext cx="2321763" cy="2414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F9A0C04A-8260-411E-967E-323F3FF2C0C0}"/>
              </a:ext>
            </a:extLst>
          </p:cNvPr>
          <p:cNvSpPr txBox="1"/>
          <p:nvPr/>
        </p:nvSpPr>
        <p:spPr>
          <a:xfrm>
            <a:off x="4614170" y="3632197"/>
            <a:ext cx="31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TW" dirty="0">
                <a:solidFill>
                  <a:srgbClr val="FF0000"/>
                </a:solidFill>
              </a:rPr>
              <a:t>θ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6BDDFEB-A3FF-49F7-8FBF-12BDE57C0EFD}"/>
              </a:ext>
            </a:extLst>
          </p:cNvPr>
          <p:cNvSpPr txBox="1"/>
          <p:nvPr/>
        </p:nvSpPr>
        <p:spPr>
          <a:xfrm>
            <a:off x="5192683" y="2956264"/>
            <a:ext cx="31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TW" dirty="0">
                <a:solidFill>
                  <a:srgbClr val="FF0000"/>
                </a:solidFill>
              </a:rPr>
              <a:t>θ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8A452E11-35CE-4A07-B0B9-624488F34F67}"/>
              </a:ext>
            </a:extLst>
          </p:cNvPr>
          <p:cNvSpPr txBox="1"/>
          <p:nvPr/>
        </p:nvSpPr>
        <p:spPr>
          <a:xfrm>
            <a:off x="4183610" y="693686"/>
            <a:ext cx="31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TW" dirty="0">
                <a:solidFill>
                  <a:srgbClr val="FF0000"/>
                </a:solidFill>
              </a:rPr>
              <a:t>θ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66BB1933-46E8-440E-B278-FC11E114FB13}"/>
              </a:ext>
            </a:extLst>
          </p:cNvPr>
          <p:cNvSpPr txBox="1"/>
          <p:nvPr/>
        </p:nvSpPr>
        <p:spPr>
          <a:xfrm>
            <a:off x="5758887" y="3102286"/>
            <a:ext cx="31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TW" dirty="0">
                <a:solidFill>
                  <a:srgbClr val="FF0000"/>
                </a:solidFill>
              </a:rPr>
              <a:t>θ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222C7ED7-09FB-41E6-BEB2-CED038C1B3D8}"/>
              </a:ext>
            </a:extLst>
          </p:cNvPr>
          <p:cNvSpPr txBox="1"/>
          <p:nvPr/>
        </p:nvSpPr>
        <p:spPr>
          <a:xfrm>
            <a:off x="11159853" y="5339173"/>
            <a:ext cx="327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accent1"/>
                </a:solidFill>
              </a:rPr>
              <a:t>D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A6DF9218-3704-4BEE-BF58-AC4D0C71E0D5}"/>
              </a:ext>
            </a:extLst>
          </p:cNvPr>
          <p:cNvSpPr txBox="1"/>
          <p:nvPr/>
        </p:nvSpPr>
        <p:spPr>
          <a:xfrm>
            <a:off x="3905738" y="3877243"/>
            <a:ext cx="31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24615910-0BE5-4903-B799-E67F65C63F0A}"/>
              </a:ext>
            </a:extLst>
          </p:cNvPr>
          <p:cNvSpPr txBox="1"/>
          <p:nvPr/>
        </p:nvSpPr>
        <p:spPr>
          <a:xfrm>
            <a:off x="6026845" y="3877243"/>
            <a:ext cx="3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B0F0"/>
                </a:solidFill>
              </a:rPr>
              <a:t>R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F8B003D1-D045-4529-99DD-9EEF06C4D8E6}"/>
              </a:ext>
            </a:extLst>
          </p:cNvPr>
          <p:cNvSpPr txBox="1"/>
          <p:nvPr/>
        </p:nvSpPr>
        <p:spPr>
          <a:xfrm>
            <a:off x="5829551" y="2815988"/>
            <a:ext cx="308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0404F435-0840-4EBB-B049-D1649CA2CC79}"/>
              </a:ext>
            </a:extLst>
          </p:cNvPr>
          <p:cNvSpPr txBox="1"/>
          <p:nvPr/>
        </p:nvSpPr>
        <p:spPr>
          <a:xfrm>
            <a:off x="5595220" y="4128801"/>
            <a:ext cx="327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FA391BC3-3E96-490A-9CAA-A4430F0FD169}"/>
              </a:ext>
            </a:extLst>
          </p:cNvPr>
          <p:cNvSpPr txBox="1"/>
          <p:nvPr/>
        </p:nvSpPr>
        <p:spPr>
          <a:xfrm>
            <a:off x="3924036" y="2815988"/>
            <a:ext cx="296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4D2B7868-8FDF-4EFD-BB7E-5DE0066BB0C6}"/>
              </a:ext>
            </a:extLst>
          </p:cNvPr>
          <p:cNvSpPr txBox="1"/>
          <p:nvPr/>
        </p:nvSpPr>
        <p:spPr>
          <a:xfrm>
            <a:off x="6407544" y="3877243"/>
            <a:ext cx="290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accent6"/>
                </a:solidFill>
              </a:rPr>
              <a:t>D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830E0B6E-6FDF-4BEA-BCCB-1BCF13690AAA}"/>
              </a:ext>
            </a:extLst>
          </p:cNvPr>
          <p:cNvSpPr txBox="1"/>
          <p:nvPr/>
        </p:nvSpPr>
        <p:spPr>
          <a:xfrm>
            <a:off x="3945782" y="342190"/>
            <a:ext cx="330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accent6"/>
                </a:solidFill>
              </a:rPr>
              <a:t>E</a:t>
            </a: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62EB210E-25C2-4243-998E-0DAB87CE1291}"/>
              </a:ext>
            </a:extLst>
          </p:cNvPr>
          <p:cNvSpPr txBox="1"/>
          <p:nvPr/>
        </p:nvSpPr>
        <p:spPr>
          <a:xfrm>
            <a:off x="10560350" y="5409740"/>
            <a:ext cx="31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TW" dirty="0">
                <a:solidFill>
                  <a:srgbClr val="FF0000"/>
                </a:solidFill>
              </a:rPr>
              <a:t>θ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847D3913-937B-446F-B651-C066C8278840}"/>
              </a:ext>
            </a:extLst>
          </p:cNvPr>
          <p:cNvSpPr txBox="1"/>
          <p:nvPr/>
        </p:nvSpPr>
        <p:spPr>
          <a:xfrm>
            <a:off x="10255556" y="5289662"/>
            <a:ext cx="31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TW" dirty="0">
                <a:solidFill>
                  <a:srgbClr val="FF0000"/>
                </a:solidFill>
              </a:rPr>
              <a:t>θ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60292F8A-20DB-4197-97EF-5579C553781E}"/>
              </a:ext>
            </a:extLst>
          </p:cNvPr>
          <p:cNvSpPr txBox="1"/>
          <p:nvPr/>
        </p:nvSpPr>
        <p:spPr>
          <a:xfrm>
            <a:off x="9923039" y="1438105"/>
            <a:ext cx="31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TW" dirty="0">
                <a:solidFill>
                  <a:srgbClr val="FF0000"/>
                </a:solidFill>
              </a:rPr>
              <a:t>θ</a:t>
            </a:r>
            <a:endParaRPr lang="en-US" altLang="zh-TW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426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一張含有 文字, 地圖 的圖片&#10;&#10;自動產生的描述">
            <a:extLst>
              <a:ext uri="{FF2B5EF4-FFF2-40B4-BE49-F238E27FC236}">
                <a16:creationId xmlns:a16="http://schemas.microsoft.com/office/drawing/2014/main" id="{544C5E3D-9612-472E-B370-99A8BA53F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814" y="-2692536"/>
            <a:ext cx="7464060" cy="9360725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B4859B34-AAE6-438E-8611-A005271F10CD}"/>
              </a:ext>
            </a:extLst>
          </p:cNvPr>
          <p:cNvSpPr/>
          <p:nvPr/>
        </p:nvSpPr>
        <p:spPr>
          <a:xfrm>
            <a:off x="6165288" y="586086"/>
            <a:ext cx="2321763" cy="2414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F9A0C04A-8260-411E-967E-323F3FF2C0C0}"/>
              </a:ext>
            </a:extLst>
          </p:cNvPr>
          <p:cNvSpPr txBox="1"/>
          <p:nvPr/>
        </p:nvSpPr>
        <p:spPr>
          <a:xfrm>
            <a:off x="4614170" y="3632197"/>
            <a:ext cx="31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TW" dirty="0">
                <a:solidFill>
                  <a:srgbClr val="FF0000"/>
                </a:solidFill>
              </a:rPr>
              <a:t>θ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6BDDFEB-A3FF-49F7-8FBF-12BDE57C0EFD}"/>
              </a:ext>
            </a:extLst>
          </p:cNvPr>
          <p:cNvSpPr txBox="1"/>
          <p:nvPr/>
        </p:nvSpPr>
        <p:spPr>
          <a:xfrm>
            <a:off x="5192683" y="2956264"/>
            <a:ext cx="31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TW" dirty="0">
                <a:solidFill>
                  <a:srgbClr val="FF0000"/>
                </a:solidFill>
              </a:rPr>
              <a:t>θ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8A452E11-35CE-4A07-B0B9-624488F34F67}"/>
              </a:ext>
            </a:extLst>
          </p:cNvPr>
          <p:cNvSpPr txBox="1"/>
          <p:nvPr/>
        </p:nvSpPr>
        <p:spPr>
          <a:xfrm>
            <a:off x="4183610" y="693686"/>
            <a:ext cx="31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TW" dirty="0">
                <a:solidFill>
                  <a:srgbClr val="FF0000"/>
                </a:solidFill>
              </a:rPr>
              <a:t>θ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66BB1933-46E8-440E-B278-FC11E114FB13}"/>
              </a:ext>
            </a:extLst>
          </p:cNvPr>
          <p:cNvSpPr txBox="1"/>
          <p:nvPr/>
        </p:nvSpPr>
        <p:spPr>
          <a:xfrm>
            <a:off x="5758887" y="3102286"/>
            <a:ext cx="31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TW" dirty="0">
                <a:solidFill>
                  <a:srgbClr val="FF0000"/>
                </a:solidFill>
              </a:rPr>
              <a:t>θ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222C7ED7-09FB-41E6-BEB2-CED038C1B3D8}"/>
              </a:ext>
            </a:extLst>
          </p:cNvPr>
          <p:cNvSpPr txBox="1"/>
          <p:nvPr/>
        </p:nvSpPr>
        <p:spPr>
          <a:xfrm>
            <a:off x="11159853" y="5339173"/>
            <a:ext cx="327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accent1"/>
                </a:solidFill>
              </a:rPr>
              <a:t>D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A6DF9218-3704-4BEE-BF58-AC4D0C71E0D5}"/>
              </a:ext>
            </a:extLst>
          </p:cNvPr>
          <p:cNvSpPr txBox="1"/>
          <p:nvPr/>
        </p:nvSpPr>
        <p:spPr>
          <a:xfrm>
            <a:off x="3905738" y="3877243"/>
            <a:ext cx="31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24615910-0BE5-4903-B799-E67F65C63F0A}"/>
              </a:ext>
            </a:extLst>
          </p:cNvPr>
          <p:cNvSpPr txBox="1"/>
          <p:nvPr/>
        </p:nvSpPr>
        <p:spPr>
          <a:xfrm>
            <a:off x="6026845" y="3877243"/>
            <a:ext cx="3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B0F0"/>
                </a:solidFill>
              </a:rPr>
              <a:t>R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F8B003D1-D045-4529-99DD-9EEF06C4D8E6}"/>
              </a:ext>
            </a:extLst>
          </p:cNvPr>
          <p:cNvSpPr txBox="1"/>
          <p:nvPr/>
        </p:nvSpPr>
        <p:spPr>
          <a:xfrm>
            <a:off x="5829551" y="2815988"/>
            <a:ext cx="308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0404F435-0840-4EBB-B049-D1649CA2CC79}"/>
              </a:ext>
            </a:extLst>
          </p:cNvPr>
          <p:cNvSpPr txBox="1"/>
          <p:nvPr/>
        </p:nvSpPr>
        <p:spPr>
          <a:xfrm>
            <a:off x="5595220" y="4128801"/>
            <a:ext cx="327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FA391BC3-3E96-490A-9CAA-A4430F0FD169}"/>
              </a:ext>
            </a:extLst>
          </p:cNvPr>
          <p:cNvSpPr txBox="1"/>
          <p:nvPr/>
        </p:nvSpPr>
        <p:spPr>
          <a:xfrm>
            <a:off x="3924036" y="2815988"/>
            <a:ext cx="296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4D2B7868-8FDF-4EFD-BB7E-5DE0066BB0C6}"/>
              </a:ext>
            </a:extLst>
          </p:cNvPr>
          <p:cNvSpPr txBox="1"/>
          <p:nvPr/>
        </p:nvSpPr>
        <p:spPr>
          <a:xfrm>
            <a:off x="6407544" y="3877243"/>
            <a:ext cx="290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accent6"/>
                </a:solidFill>
              </a:rPr>
              <a:t>D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830E0B6E-6FDF-4BEA-BCCB-1BCF13690AAA}"/>
              </a:ext>
            </a:extLst>
          </p:cNvPr>
          <p:cNvSpPr txBox="1"/>
          <p:nvPr/>
        </p:nvSpPr>
        <p:spPr>
          <a:xfrm>
            <a:off x="3945782" y="342190"/>
            <a:ext cx="330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accent6"/>
                </a:solidFill>
              </a:rPr>
              <a:t>E</a:t>
            </a: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62EB210E-25C2-4243-998E-0DAB87CE1291}"/>
              </a:ext>
            </a:extLst>
          </p:cNvPr>
          <p:cNvSpPr txBox="1"/>
          <p:nvPr/>
        </p:nvSpPr>
        <p:spPr>
          <a:xfrm>
            <a:off x="10560350" y="5409740"/>
            <a:ext cx="31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TW" dirty="0">
                <a:solidFill>
                  <a:srgbClr val="FF0000"/>
                </a:solidFill>
              </a:rPr>
              <a:t>θ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847D3913-937B-446F-B651-C066C8278840}"/>
              </a:ext>
            </a:extLst>
          </p:cNvPr>
          <p:cNvSpPr txBox="1"/>
          <p:nvPr/>
        </p:nvSpPr>
        <p:spPr>
          <a:xfrm>
            <a:off x="10255556" y="5289662"/>
            <a:ext cx="31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TW" dirty="0">
                <a:solidFill>
                  <a:srgbClr val="FF0000"/>
                </a:solidFill>
              </a:rPr>
              <a:t>θ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60292F8A-20DB-4197-97EF-5579C553781E}"/>
              </a:ext>
            </a:extLst>
          </p:cNvPr>
          <p:cNvSpPr txBox="1"/>
          <p:nvPr/>
        </p:nvSpPr>
        <p:spPr>
          <a:xfrm>
            <a:off x="9923039" y="1438105"/>
            <a:ext cx="317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TW" dirty="0">
                <a:solidFill>
                  <a:srgbClr val="FF0000"/>
                </a:solidFill>
              </a:rPr>
              <a:t>θ</a:t>
            </a:r>
            <a:endParaRPr lang="en-US" altLang="zh-TW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770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B539EB9B-12E6-404C-99C3-2BBCEE749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802" y="2664112"/>
            <a:ext cx="2352675" cy="1955800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E509C5F3-90AD-4F7C-BEB7-B3B8B4C6C8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610" y="2756114"/>
            <a:ext cx="2352675" cy="1933575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1FA5C05A-9285-49C5-B882-55F701AEAC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855" y="407274"/>
            <a:ext cx="2355850" cy="1920875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1B11ACAF-29A9-44A7-BD21-8BC9D3BE1A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035" y="158036"/>
            <a:ext cx="1495425" cy="2419350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22EC11F8-D018-431F-B801-B6B4C6D5D6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035" y="4700231"/>
            <a:ext cx="3600450" cy="194945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62F5FD20-B520-4EC6-AD9D-9CC3BDD1E4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223" y="3816251"/>
            <a:ext cx="996940" cy="357962"/>
          </a:xfrm>
          <a:prstGeom prst="rect">
            <a:avLst/>
          </a:prstGeom>
          <a:noFill/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DCE36ECA-43DA-4D9A-964D-27FAD48444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35" y="2700389"/>
            <a:ext cx="1006235" cy="427772"/>
          </a:xfrm>
          <a:prstGeom prst="rect">
            <a:avLst/>
          </a:prstGeom>
        </p:spPr>
      </p:pic>
      <p:sp>
        <p:nvSpPr>
          <p:cNvPr id="9" name="橢圓 8">
            <a:extLst>
              <a:ext uri="{FF2B5EF4-FFF2-40B4-BE49-F238E27FC236}">
                <a16:creationId xmlns:a16="http://schemas.microsoft.com/office/drawing/2014/main" id="{488A29A1-4E10-4757-9ECF-7870EB3F8944}"/>
              </a:ext>
            </a:extLst>
          </p:cNvPr>
          <p:cNvSpPr>
            <a:spLocks noChangeAspect="1"/>
          </p:cNvSpPr>
          <p:nvPr/>
        </p:nvSpPr>
        <p:spPr>
          <a:xfrm>
            <a:off x="923968" y="2062716"/>
            <a:ext cx="2828260" cy="2827186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A1CC52D7-1B0F-4F71-9866-F388BEB7C65F}"/>
              </a:ext>
            </a:extLst>
          </p:cNvPr>
          <p:cNvCxnSpPr>
            <a:cxnSpLocks/>
          </p:cNvCxnSpPr>
          <p:nvPr/>
        </p:nvCxnSpPr>
        <p:spPr>
          <a:xfrm>
            <a:off x="3752228" y="3471929"/>
            <a:ext cx="1039242" cy="0"/>
          </a:xfrm>
          <a:prstGeom prst="line">
            <a:avLst/>
          </a:prstGeom>
          <a:ln>
            <a:headEnd type="non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1318810B-B6D1-4C44-96D0-DB472FC3994C}"/>
              </a:ext>
            </a:extLst>
          </p:cNvPr>
          <p:cNvCxnSpPr>
            <a:cxnSpLocks/>
          </p:cNvCxnSpPr>
          <p:nvPr/>
        </p:nvCxnSpPr>
        <p:spPr>
          <a:xfrm>
            <a:off x="923968" y="2711441"/>
            <a:ext cx="0" cy="1471664"/>
          </a:xfrm>
          <a:prstGeom prst="line">
            <a:avLst/>
          </a:prstGeom>
          <a:ln>
            <a:headEnd type="none" w="lg" len="lg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CCAA9DC8-5F79-4DE4-97CE-62755F0429E5}"/>
              </a:ext>
            </a:extLst>
          </p:cNvPr>
          <p:cNvSpPr txBox="1"/>
          <p:nvPr/>
        </p:nvSpPr>
        <p:spPr>
          <a:xfrm>
            <a:off x="577002" y="3067227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50BECE2D-C2BF-4F81-A3A7-4F02F66A8396}"/>
              </a:ext>
            </a:extLst>
          </p:cNvPr>
          <p:cNvSpPr txBox="1"/>
          <p:nvPr/>
        </p:nvSpPr>
        <p:spPr>
          <a:xfrm>
            <a:off x="3822935" y="3057727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B</a:t>
            </a:r>
          </a:p>
        </p:txBody>
      </p: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A8490910-7F1B-4FF9-AA55-F7615B61CC51}"/>
              </a:ext>
            </a:extLst>
          </p:cNvPr>
          <p:cNvCxnSpPr>
            <a:cxnSpLocks/>
          </p:cNvCxnSpPr>
          <p:nvPr/>
        </p:nvCxnSpPr>
        <p:spPr>
          <a:xfrm flipH="1">
            <a:off x="3735143" y="3429000"/>
            <a:ext cx="17349" cy="2905654"/>
          </a:xfrm>
          <a:prstGeom prst="line">
            <a:avLst/>
          </a:prstGeom>
          <a:ln w="25400">
            <a:solidFill>
              <a:srgbClr val="00B050"/>
            </a:solidFill>
            <a:headEnd type="none" w="lg" len="lg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321663B6-8EA6-49A8-9553-96CB7BD32A3D}"/>
              </a:ext>
            </a:extLst>
          </p:cNvPr>
          <p:cNvCxnSpPr>
            <a:cxnSpLocks/>
            <a:stCxn id="9" idx="0"/>
            <a:endCxn id="9" idx="6"/>
          </p:cNvCxnSpPr>
          <p:nvPr/>
        </p:nvCxnSpPr>
        <p:spPr>
          <a:xfrm>
            <a:off x="2338098" y="2062716"/>
            <a:ext cx="1414130" cy="1413593"/>
          </a:xfrm>
          <a:prstGeom prst="line">
            <a:avLst/>
          </a:prstGeom>
          <a:ln w="25400">
            <a:solidFill>
              <a:srgbClr val="FF0000"/>
            </a:solidFill>
            <a:prstDash val="sysDot"/>
            <a:headEnd type="none" w="lg" len="lg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F6EFFC39-DE46-4F02-B2D0-59CF13DCA992}"/>
              </a:ext>
            </a:extLst>
          </p:cNvPr>
          <p:cNvSpPr txBox="1"/>
          <p:nvPr/>
        </p:nvSpPr>
        <p:spPr>
          <a:xfrm>
            <a:off x="3796324" y="43329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EF150D52-C8D9-4CE0-823F-2D3575D91135}"/>
              </a:ext>
            </a:extLst>
          </p:cNvPr>
          <p:cNvSpPr txBox="1"/>
          <p:nvPr/>
        </p:nvSpPr>
        <p:spPr>
          <a:xfrm>
            <a:off x="2171934" y="1537934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D</a:t>
            </a:r>
          </a:p>
        </p:txBody>
      </p: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296C12AE-456A-40F8-B371-2E75F11968C5}"/>
              </a:ext>
            </a:extLst>
          </p:cNvPr>
          <p:cNvCxnSpPr>
            <a:cxnSpLocks/>
            <a:stCxn id="9" idx="4"/>
            <a:endCxn id="9" idx="6"/>
          </p:cNvCxnSpPr>
          <p:nvPr/>
        </p:nvCxnSpPr>
        <p:spPr>
          <a:xfrm flipV="1">
            <a:off x="2338098" y="3476309"/>
            <a:ext cx="1414130" cy="1413593"/>
          </a:xfrm>
          <a:prstGeom prst="line">
            <a:avLst/>
          </a:prstGeom>
          <a:ln w="25400">
            <a:solidFill>
              <a:srgbClr val="00B050"/>
            </a:solidFill>
            <a:prstDash val="sysDot"/>
            <a:headEnd type="none" w="lg" len="lg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015B5A44-435F-4B21-86F0-BFB878FFD6BB}"/>
              </a:ext>
            </a:extLst>
          </p:cNvPr>
          <p:cNvSpPr txBox="1"/>
          <p:nvPr/>
        </p:nvSpPr>
        <p:spPr>
          <a:xfrm>
            <a:off x="2340595" y="30577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1</a:t>
            </a:r>
          </a:p>
        </p:txBody>
      </p:sp>
      <p:cxnSp>
        <p:nvCxnSpPr>
          <p:cNvPr id="25" name="直線接點 24">
            <a:extLst>
              <a:ext uri="{FF2B5EF4-FFF2-40B4-BE49-F238E27FC236}">
                <a16:creationId xmlns:a16="http://schemas.microsoft.com/office/drawing/2014/main" id="{5C8D19BC-8322-43D2-8DCA-C2C813BC9BA5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923968" y="3476309"/>
            <a:ext cx="2827929" cy="2858345"/>
          </a:xfrm>
          <a:prstGeom prst="line">
            <a:avLst/>
          </a:prstGeom>
          <a:ln w="25400">
            <a:solidFill>
              <a:srgbClr val="00B050"/>
            </a:solidFill>
            <a:headEnd type="none" w="lg" len="lg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線接點 25">
            <a:extLst>
              <a:ext uri="{FF2B5EF4-FFF2-40B4-BE49-F238E27FC236}">
                <a16:creationId xmlns:a16="http://schemas.microsoft.com/office/drawing/2014/main" id="{A88F4FBE-7BA2-4478-8201-ED98AA0BAB81}"/>
              </a:ext>
            </a:extLst>
          </p:cNvPr>
          <p:cNvCxnSpPr>
            <a:cxnSpLocks/>
            <a:stCxn id="9" idx="0"/>
          </p:cNvCxnSpPr>
          <p:nvPr/>
        </p:nvCxnSpPr>
        <p:spPr>
          <a:xfrm flipH="1">
            <a:off x="2327608" y="2062716"/>
            <a:ext cx="10490" cy="2849326"/>
          </a:xfrm>
          <a:prstGeom prst="line">
            <a:avLst/>
          </a:prstGeom>
          <a:ln>
            <a:solidFill>
              <a:srgbClr val="FFFF00"/>
            </a:solidFill>
            <a:headEnd type="none" w="lg" len="lg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A5281E5F-6F61-4FC1-9884-8D87FEF1229C}"/>
              </a:ext>
            </a:extLst>
          </p:cNvPr>
          <p:cNvSpPr txBox="1"/>
          <p:nvPr/>
        </p:nvSpPr>
        <p:spPr>
          <a:xfrm>
            <a:off x="1236523" y="3101743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TW" dirty="0">
                <a:solidFill>
                  <a:srgbClr val="FF0000"/>
                </a:solidFill>
              </a:rPr>
              <a:t>θ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453C8149-527B-4EC4-9C86-394EDF44687F}"/>
              </a:ext>
            </a:extLst>
          </p:cNvPr>
          <p:cNvSpPr txBox="1"/>
          <p:nvPr/>
        </p:nvSpPr>
        <p:spPr>
          <a:xfrm>
            <a:off x="3476410" y="3716773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TW" dirty="0">
                <a:solidFill>
                  <a:srgbClr val="FF0000"/>
                </a:solidFill>
              </a:rPr>
              <a:t>θ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BA60F5F4-9B35-43E0-B3A9-CCAC49CBD9AC}"/>
              </a:ext>
            </a:extLst>
          </p:cNvPr>
          <p:cNvSpPr>
            <a:spLocks noChangeAspect="1"/>
          </p:cNvSpPr>
          <p:nvPr/>
        </p:nvSpPr>
        <p:spPr>
          <a:xfrm flipH="1">
            <a:off x="2292434" y="3408993"/>
            <a:ext cx="91328" cy="91293"/>
          </a:xfrm>
          <a:prstGeom prst="ellipse">
            <a:avLst/>
          </a:prstGeom>
          <a:solidFill>
            <a:schemeClr val="tx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90C76AE4-5F32-4D4D-BDBA-BF1BC840EF30}"/>
              </a:ext>
            </a:extLst>
          </p:cNvPr>
          <p:cNvSpPr txBox="1"/>
          <p:nvPr/>
        </p:nvSpPr>
        <p:spPr>
          <a:xfrm>
            <a:off x="3208767" y="348737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TW" dirty="0">
                <a:solidFill>
                  <a:srgbClr val="FF0000"/>
                </a:solidFill>
              </a:rPr>
              <a:t>θ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0384152B-B347-4A65-A09A-52CFA7094B39}"/>
              </a:ext>
            </a:extLst>
          </p:cNvPr>
          <p:cNvSpPr txBox="1"/>
          <p:nvPr/>
        </p:nvSpPr>
        <p:spPr>
          <a:xfrm>
            <a:off x="2178461" y="4979358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00B050"/>
                </a:solidFill>
              </a:rPr>
              <a:t>E</a:t>
            </a: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91456D64-E87B-4AB0-8D59-59BCB2400812}"/>
              </a:ext>
            </a:extLst>
          </p:cNvPr>
          <p:cNvSpPr txBox="1"/>
          <p:nvPr/>
        </p:nvSpPr>
        <p:spPr>
          <a:xfrm>
            <a:off x="3786706" y="6084588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00B050"/>
                </a:solidFill>
              </a:rPr>
              <a:t>F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6E3070C1-D989-48F3-99AE-2A34C73E8AB2}"/>
              </a:ext>
            </a:extLst>
          </p:cNvPr>
          <p:cNvSpPr/>
          <p:nvPr/>
        </p:nvSpPr>
        <p:spPr>
          <a:xfrm rot="18774572">
            <a:off x="2264585" y="2106516"/>
            <a:ext cx="143720" cy="1312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26A11E20-559F-4BEB-8870-544ED25072AC}"/>
              </a:ext>
            </a:extLst>
          </p:cNvPr>
          <p:cNvSpPr txBox="1"/>
          <p:nvPr/>
        </p:nvSpPr>
        <p:spPr>
          <a:xfrm>
            <a:off x="657619" y="100813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正圓</a:t>
            </a:r>
            <a:endParaRPr lang="en-US" altLang="zh-TW" dirty="0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D9D12201-F3B5-4B91-83FD-262C17D6F0CB}"/>
              </a:ext>
            </a:extLst>
          </p:cNvPr>
          <p:cNvSpPr/>
          <p:nvPr/>
        </p:nvSpPr>
        <p:spPr>
          <a:xfrm rot="18774572">
            <a:off x="2276728" y="4723739"/>
            <a:ext cx="143720" cy="1312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FB2C753C-9180-493D-8F1C-0B2CC2029896}"/>
              </a:ext>
            </a:extLst>
          </p:cNvPr>
          <p:cNvCxnSpPr>
            <a:cxnSpLocks/>
          </p:cNvCxnSpPr>
          <p:nvPr/>
        </p:nvCxnSpPr>
        <p:spPr>
          <a:xfrm>
            <a:off x="341504" y="3439501"/>
            <a:ext cx="4597661" cy="38155"/>
          </a:xfrm>
          <a:prstGeom prst="line">
            <a:avLst/>
          </a:prstGeom>
          <a:ln>
            <a:prstDash val="sysDot"/>
            <a:headEnd type="none" w="lg" len="lg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C3BC508A-578F-4B6A-9CCD-D220F602931C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913880" y="617965"/>
            <a:ext cx="2882444" cy="2833200"/>
          </a:xfrm>
          <a:prstGeom prst="line">
            <a:avLst/>
          </a:prstGeom>
          <a:ln w="38100">
            <a:solidFill>
              <a:srgbClr val="FF0000"/>
            </a:solidFill>
            <a:headEnd type="none" w="lg" len="lg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CCC29375-626B-47C0-9BE0-5C9C258E2587}"/>
              </a:ext>
            </a:extLst>
          </p:cNvPr>
          <p:cNvCxnSpPr>
            <a:cxnSpLocks/>
            <a:stCxn id="9" idx="6"/>
          </p:cNvCxnSpPr>
          <p:nvPr/>
        </p:nvCxnSpPr>
        <p:spPr>
          <a:xfrm flipH="1" flipV="1">
            <a:off x="3737640" y="508718"/>
            <a:ext cx="14588" cy="2967591"/>
          </a:xfrm>
          <a:prstGeom prst="line">
            <a:avLst/>
          </a:prstGeom>
          <a:ln w="38100">
            <a:solidFill>
              <a:srgbClr val="FF0000"/>
            </a:solidFill>
            <a:headEnd type="none" w="lg" len="lg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直線接點 38">
            <a:extLst>
              <a:ext uri="{FF2B5EF4-FFF2-40B4-BE49-F238E27FC236}">
                <a16:creationId xmlns:a16="http://schemas.microsoft.com/office/drawing/2014/main" id="{F2DA70DD-CCC7-4C90-B21D-F27794713C0C}"/>
              </a:ext>
            </a:extLst>
          </p:cNvPr>
          <p:cNvCxnSpPr>
            <a:cxnSpLocks/>
            <a:stCxn id="9" idx="6"/>
          </p:cNvCxnSpPr>
          <p:nvPr/>
        </p:nvCxnSpPr>
        <p:spPr>
          <a:xfrm flipH="1" flipV="1">
            <a:off x="923968" y="3454639"/>
            <a:ext cx="2828260" cy="21670"/>
          </a:xfrm>
          <a:prstGeom prst="line">
            <a:avLst/>
          </a:prstGeom>
          <a:ln w="38100">
            <a:solidFill>
              <a:srgbClr val="00B0F0"/>
            </a:solidFill>
            <a:headEnd type="none" w="lg" len="lg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0" name="圖片 39">
            <a:extLst>
              <a:ext uri="{FF2B5EF4-FFF2-40B4-BE49-F238E27FC236}">
                <a16:creationId xmlns:a16="http://schemas.microsoft.com/office/drawing/2014/main" id="{97D04E86-4352-4399-9E81-781AEF7F6D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942" y="1551158"/>
            <a:ext cx="1035136" cy="437942"/>
          </a:xfrm>
          <a:prstGeom prst="rect">
            <a:avLst/>
          </a:prstGeom>
        </p:spPr>
      </p:pic>
      <p:pic>
        <p:nvPicPr>
          <p:cNvPr id="41" name="圖片 40">
            <a:extLst>
              <a:ext uri="{FF2B5EF4-FFF2-40B4-BE49-F238E27FC236}">
                <a16:creationId xmlns:a16="http://schemas.microsoft.com/office/drawing/2014/main" id="{870877ED-8D33-4170-BE3A-9E2FF9BE600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422" y="4703517"/>
            <a:ext cx="1062229" cy="417050"/>
          </a:xfrm>
          <a:prstGeom prst="rect">
            <a:avLst/>
          </a:prstGeom>
        </p:spPr>
      </p:pic>
      <p:pic>
        <p:nvPicPr>
          <p:cNvPr id="42" name="圖片 41">
            <a:extLst>
              <a:ext uri="{FF2B5EF4-FFF2-40B4-BE49-F238E27FC236}">
                <a16:creationId xmlns:a16="http://schemas.microsoft.com/office/drawing/2014/main" id="{0907E72A-5B3E-46FF-BAFF-CE103409D5B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575" y="1008138"/>
            <a:ext cx="856802" cy="369332"/>
          </a:xfrm>
          <a:prstGeom prst="rect">
            <a:avLst/>
          </a:prstGeom>
        </p:spPr>
      </p:pic>
      <p:pic>
        <p:nvPicPr>
          <p:cNvPr id="43" name="圖片 42">
            <a:extLst>
              <a:ext uri="{FF2B5EF4-FFF2-40B4-BE49-F238E27FC236}">
                <a16:creationId xmlns:a16="http://schemas.microsoft.com/office/drawing/2014/main" id="{38E22BE8-DC61-4D0F-8679-46EB5A69304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883" y="5415128"/>
            <a:ext cx="973110" cy="369332"/>
          </a:xfrm>
          <a:prstGeom prst="rect">
            <a:avLst/>
          </a:prstGeom>
        </p:spPr>
      </p:pic>
      <p:sp>
        <p:nvSpPr>
          <p:cNvPr id="44" name="矩形 43">
            <a:extLst>
              <a:ext uri="{FF2B5EF4-FFF2-40B4-BE49-F238E27FC236}">
                <a16:creationId xmlns:a16="http://schemas.microsoft.com/office/drawing/2014/main" id="{8E1AF7C0-E355-4CFE-A16E-238DCBC90F6B}"/>
              </a:ext>
            </a:extLst>
          </p:cNvPr>
          <p:cNvSpPr>
            <a:spLocks/>
          </p:cNvSpPr>
          <p:nvPr/>
        </p:nvSpPr>
        <p:spPr>
          <a:xfrm rot="2700000">
            <a:off x="1327670" y="2475775"/>
            <a:ext cx="2026342" cy="198118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AC0F749D-CE74-4057-9ADD-599756A230A1}"/>
              </a:ext>
            </a:extLst>
          </p:cNvPr>
          <p:cNvSpPr>
            <a:spLocks/>
          </p:cNvSpPr>
          <p:nvPr/>
        </p:nvSpPr>
        <p:spPr>
          <a:xfrm rot="2700000">
            <a:off x="2761303" y="3916889"/>
            <a:ext cx="2026342" cy="198118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E33B43B8-8DD0-4A37-8508-7A62B6F574C5}"/>
              </a:ext>
            </a:extLst>
          </p:cNvPr>
          <p:cNvSpPr txBox="1"/>
          <p:nvPr/>
        </p:nvSpPr>
        <p:spPr>
          <a:xfrm>
            <a:off x="3376343" y="99838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TW" dirty="0">
                <a:solidFill>
                  <a:srgbClr val="FF0000"/>
                </a:solidFill>
              </a:rPr>
              <a:t>θ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793206BC-84C4-4D8D-A658-74C227CE7FE8}"/>
              </a:ext>
            </a:extLst>
          </p:cNvPr>
          <p:cNvSpPr>
            <a:spLocks/>
          </p:cNvSpPr>
          <p:nvPr/>
        </p:nvSpPr>
        <p:spPr>
          <a:xfrm rot="2700000">
            <a:off x="2739910" y="1073695"/>
            <a:ext cx="2026342" cy="198118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91337E55-9167-4508-A108-056E468A482D}"/>
              </a:ext>
            </a:extLst>
          </p:cNvPr>
          <p:cNvSpPr txBox="1"/>
          <p:nvPr/>
        </p:nvSpPr>
        <p:spPr>
          <a:xfrm>
            <a:off x="681986" y="336116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三角函數基本概念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2748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715</Words>
  <Application>Microsoft Office PowerPoint</Application>
  <PresentationFormat>寬螢幕</PresentationFormat>
  <Paragraphs>216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3" baseType="lpstr">
      <vt:lpstr>標楷體</vt:lpstr>
      <vt:lpstr>Arial</vt:lpstr>
      <vt:lpstr>Calibri</vt:lpstr>
      <vt:lpstr>Calibri Light</vt:lpstr>
      <vt:lpstr>Cambria Math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Honda Chen</dc:creator>
  <cp:lastModifiedBy>Honda Chen</cp:lastModifiedBy>
  <cp:revision>60</cp:revision>
  <cp:lastPrinted>2019-05-03T06:15:20Z</cp:lastPrinted>
  <dcterms:created xsi:type="dcterms:W3CDTF">2019-05-03T05:40:54Z</dcterms:created>
  <dcterms:modified xsi:type="dcterms:W3CDTF">2019-08-29T02:51:38Z</dcterms:modified>
</cp:coreProperties>
</file>